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sldIdLst>
    <p:sldId id="256" r:id="rId5"/>
    <p:sldId id="754" r:id="rId6"/>
    <p:sldId id="729" r:id="rId7"/>
    <p:sldId id="705" r:id="rId8"/>
    <p:sldId id="704" r:id="rId9"/>
    <p:sldId id="730" r:id="rId10"/>
    <p:sldId id="350" r:id="rId11"/>
    <p:sldId id="715" r:id="rId12"/>
    <p:sldId id="718" r:id="rId13"/>
    <p:sldId id="719" r:id="rId14"/>
    <p:sldId id="337" r:id="rId15"/>
    <p:sldId id="338" r:id="rId16"/>
    <p:sldId id="732" r:id="rId17"/>
    <p:sldId id="733" r:id="rId18"/>
    <p:sldId id="430" r:id="rId19"/>
    <p:sldId id="536" r:id="rId20"/>
    <p:sldId id="689" r:id="rId21"/>
    <p:sldId id="738" r:id="rId22"/>
    <p:sldId id="736" r:id="rId23"/>
    <p:sldId id="742" r:id="rId24"/>
    <p:sldId id="743" r:id="rId25"/>
    <p:sldId id="744" r:id="rId26"/>
    <p:sldId id="706" r:id="rId27"/>
    <p:sldId id="741" r:id="rId28"/>
    <p:sldId id="745" r:id="rId29"/>
    <p:sldId id="739" r:id="rId30"/>
    <p:sldId id="327" r:id="rId31"/>
    <p:sldId id="746" r:id="rId32"/>
    <p:sldId id="747" r:id="rId33"/>
    <p:sldId id="748" r:id="rId34"/>
    <p:sldId id="750" r:id="rId35"/>
    <p:sldId id="749" r:id="rId36"/>
    <p:sldId id="755" r:id="rId37"/>
    <p:sldId id="753" r:id="rId38"/>
    <p:sldId id="752" r:id="rId39"/>
    <p:sldId id="756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蔣思亭" initials="蔣思亭" lastIdx="4" clrIdx="0">
    <p:extLst>
      <p:ext uri="{19B8F6BF-5375-455C-9EA6-DF929625EA0E}">
        <p15:presenceInfo xmlns:p15="http://schemas.microsoft.com/office/powerpoint/2012/main" userId="蔣思亭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424C0-1CFF-4739-B640-A9E7497E684B}" v="23" dt="2023-10-30T08:32:37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40D86-9EAD-4FE9-A19A-1B96579C6DD2}" type="datetimeFigureOut">
              <a:rPr lang="en-US" altLang="zh-TW"/>
              <a:t>10/30/2023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7F744-CC04-4DA0-AF1A-4AFEEA6D383F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81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Font typeface="Wingdings" panose="05000000000000000000" pitchFamily="2" charset="2"/>
              <a:buNone/>
            </a:pP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Markov model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中的疾病模式有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健康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狀態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-180000" algn="l" defTabSz="914400" rtl="0" eaLnBrk="1" latinLnBrk="0" hangingPunct="1">
              <a:buFont typeface="Wingdings" panose="05000000000000000000" pitchFamily="2" charset="2"/>
              <a:buChar char="Ø"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第一個健康狀態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progression-free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 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是指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疾病沒有惡化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，並且持續接受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二線治療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方案直到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guideline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指示的最高總劑量。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-180000" algn="l" defTabSz="914400" rtl="0" eaLnBrk="1" latinLnBrk="0" hangingPunct="1">
              <a:buFont typeface="Wingdings" panose="05000000000000000000" pitchFamily="2" charset="2"/>
              <a:buChar char="Ø"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第二個健康狀態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progressed disease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是指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腫瘤惡化，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在這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，會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終止二線治療，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改以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症狀控制的支持性療法。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-180000" algn="l" defTabSz="914400" rtl="0" eaLnBrk="1" latinLnBrk="0" hangingPunct="1">
              <a:buFont typeface="Wingdings" panose="05000000000000000000" pitchFamily="2" charset="2"/>
              <a:buChar char="Ø"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第三個健康狀態是 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death </a:t>
            </a:r>
            <a:r>
              <a:rPr lang="zh-TW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死亡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Markov model 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，病患都是從開始接受二線治療的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progression free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進入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Markov model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在接受治療的過程中，每經過一個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，健康狀態就會隨著轉移機率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(transition probability)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而改變，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一直到完成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 horizon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2854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接下來要介紹估算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effectiveness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medical cost 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的方式，</a:t>
            </a:r>
            <a:endParaRPr lang="en-US" altLang="zh-TW" sz="1400" b="0" i="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隨著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的累進，健康狀態的轉變，我會估算每個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effectiveness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cost</a:t>
            </a:r>
          </a:p>
          <a:p>
            <a:pPr marL="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經過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3% discount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，最後一起加總，估計出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intervention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time horizon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累計的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cumulative effectiveness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cumulative cost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還有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comparator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組累計的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cumulative effectiveness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cumulative cost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，分別就是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EI EC CI</a:t>
            </a:r>
            <a:r>
              <a:rPr lang="zh-TW" altLang="en-US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1400" b="0" i="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CC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52844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7305-94AC-4951-A282-3EC71DEBC5D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97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參數輸入決策分析模型後，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TW" dirty="0">
                <a:effectLst/>
              </a:rPr>
              <a:t>TreeAge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軟體執行成本效益分析，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成本效益分析結果以公式計算得出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Incremental cost-effectiveness ratio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遞增成本效果比值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(ICER)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monetary benefit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淨貨幣效益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(NMB) 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決策標準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ICER</a:t>
            </a:r>
            <a:r>
              <a:rPr lang="el-GR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 λ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el-GR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NMB&gt;0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D9BA-9450-4982-BE10-4C89005234F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16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成本效益的</a:t>
            </a:r>
            <a:r>
              <a:rPr lang="en-US" altLang="zh-TW" dirty="0"/>
              <a:t>base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r>
              <a:rPr lang="zh-TW" altLang="en-US" dirty="0"/>
              <a:t>分析結果顯示五年追蹤下，</a:t>
            </a:r>
            <a:endParaRPr lang="en-US" altLang="zh-TW" dirty="0"/>
          </a:p>
          <a:p>
            <a:r>
              <a:rPr lang="zh-TW" altLang="en-US" dirty="0"/>
              <a:t>與</a:t>
            </a:r>
            <a:r>
              <a:rPr lang="en-US" altLang="zh-TW" dirty="0"/>
              <a:t>current</a:t>
            </a:r>
            <a:r>
              <a:rPr lang="zh-TW" altLang="en-US" dirty="0"/>
              <a:t> </a:t>
            </a:r>
            <a:r>
              <a:rPr lang="en-US" altLang="zh-TW" dirty="0"/>
              <a:t>regimen</a:t>
            </a:r>
            <a:r>
              <a:rPr lang="zh-TW" altLang="en-US" dirty="0"/>
              <a:t>相比，</a:t>
            </a:r>
            <a:r>
              <a:rPr lang="en-US" altLang="zh-TW" dirty="0"/>
              <a:t>new regimen</a:t>
            </a:r>
            <a:r>
              <a:rPr lang="zh-TW" altLang="en-US" dirty="0"/>
              <a:t>高出 </a:t>
            </a:r>
            <a:r>
              <a:rPr lang="en-US" altLang="zh-TW" dirty="0"/>
              <a:t>#</a:t>
            </a:r>
            <a:r>
              <a:rPr lang="zh-TW" altLang="en-US" dirty="0"/>
              <a:t>約</a:t>
            </a:r>
            <a:r>
              <a:rPr lang="en-US" altLang="zh-TW" dirty="0"/>
              <a:t>【46</a:t>
            </a:r>
            <a:r>
              <a:rPr lang="zh-TW" altLang="en-US" dirty="0"/>
              <a:t>萬</a:t>
            </a:r>
            <a:r>
              <a:rPr lang="en-US" altLang="zh-TW" dirty="0"/>
              <a:t>】</a:t>
            </a:r>
            <a:r>
              <a:rPr lang="zh-TW" altLang="en-US" dirty="0"/>
              <a:t>元的成本，</a:t>
            </a:r>
            <a:r>
              <a:rPr lang="en-US" altLang="zh-TW" dirty="0"/>
              <a:t>#</a:t>
            </a:r>
            <a:r>
              <a:rPr lang="zh-TW" altLang="en-US" dirty="0"/>
              <a:t> 增加了</a:t>
            </a:r>
            <a:r>
              <a:rPr lang="en-US" altLang="zh-TW" dirty="0"/>
              <a:t>0.19</a:t>
            </a:r>
            <a:r>
              <a:rPr lang="zh-TW" altLang="en-US" dirty="0"/>
              <a:t>個 </a:t>
            </a:r>
            <a:r>
              <a:rPr lang="en-US" altLang="zh-TW" dirty="0"/>
              <a:t>life year</a:t>
            </a:r>
            <a:r>
              <a:rPr lang="zh-TW" altLang="en-US" dirty="0"/>
              <a:t>， </a:t>
            </a:r>
            <a:r>
              <a:rPr lang="en-US" altLang="zh-TW" dirty="0"/>
              <a:t>#</a:t>
            </a:r>
            <a:r>
              <a:rPr lang="zh-TW" altLang="en-US" dirty="0"/>
              <a:t> 以及</a:t>
            </a:r>
            <a:r>
              <a:rPr lang="en-US" altLang="zh-TW" dirty="0"/>
              <a:t>0.13</a:t>
            </a:r>
            <a:r>
              <a:rPr lang="zh-TW" altLang="en-US" dirty="0"/>
              <a:t>個</a:t>
            </a:r>
            <a:r>
              <a:rPr lang="en-US" altLang="zh-TW" dirty="0"/>
              <a:t>QALY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#</a:t>
            </a:r>
            <a:r>
              <a:rPr lang="zh-TW" altLang="en-US" dirty="0"/>
              <a:t> 得到的</a:t>
            </a:r>
            <a:r>
              <a:rPr lang="en-US" altLang="zh-TW" dirty="0"/>
              <a:t>ICER</a:t>
            </a:r>
            <a:r>
              <a:rPr lang="zh-TW" altLang="en-US" dirty="0"/>
              <a:t>值約為每增加一個</a:t>
            </a:r>
            <a:r>
              <a:rPr lang="en-US" altLang="zh-TW" dirty="0"/>
              <a:t>QALY</a:t>
            </a:r>
            <a:r>
              <a:rPr lang="zh-TW" altLang="en-US" dirty="0"/>
              <a:t>需多花費</a:t>
            </a:r>
            <a:r>
              <a:rPr lang="en-US" altLang="zh-TW" dirty="0"/>
              <a:t>341</a:t>
            </a:r>
            <a:r>
              <a:rPr lang="zh-TW" altLang="en-US" dirty="0"/>
              <a:t>萬元的成本， </a:t>
            </a:r>
            <a:r>
              <a:rPr lang="en-US" altLang="zh-TW" dirty="0"/>
              <a:t>Net</a:t>
            </a:r>
            <a:r>
              <a:rPr lang="zh-TW" altLang="en-US" dirty="0"/>
              <a:t> </a:t>
            </a:r>
            <a:r>
              <a:rPr lang="en-US" altLang="zh-TW" dirty="0"/>
              <a:t>monetary</a:t>
            </a:r>
            <a:r>
              <a:rPr lang="zh-TW" altLang="en-US" dirty="0"/>
              <a:t> </a:t>
            </a:r>
            <a:r>
              <a:rPr lang="en-US" altLang="zh-TW" dirty="0"/>
              <a:t>benefit</a:t>
            </a:r>
            <a:r>
              <a:rPr lang="zh-TW" altLang="en-US" dirty="0"/>
              <a:t> 約為 </a:t>
            </a:r>
            <a:r>
              <a:rPr lang="en-US" altLang="zh-TW" dirty="0"/>
              <a:t>【-7</a:t>
            </a:r>
            <a:r>
              <a:rPr lang="zh-TW" altLang="en-US" dirty="0"/>
              <a:t>萬</a:t>
            </a:r>
            <a:r>
              <a:rPr lang="en-US" altLang="zh-TW" dirty="0"/>
              <a:t>】</a:t>
            </a:r>
            <a:r>
              <a:rPr lang="zh-TW" altLang="en-US" dirty="0"/>
              <a:t>元。</a:t>
            </a:r>
            <a:endParaRPr lang="en-US" altLang="zh-TW" dirty="0"/>
          </a:p>
          <a:p>
            <a:r>
              <a:rPr lang="en-US" altLang="zh-TW" dirty="0"/>
              <a:t>#</a:t>
            </a:r>
            <a:r>
              <a:rPr lang="zh-TW" altLang="en-US" dirty="0"/>
              <a:t> 依據決策標準，</a:t>
            </a:r>
            <a:r>
              <a:rPr lang="en-US" altLang="zh-TW" dirty="0"/>
              <a:t>ICER</a:t>
            </a:r>
            <a:r>
              <a:rPr lang="zh-TW" altLang="en-US" dirty="0"/>
              <a:t> 值高於</a:t>
            </a:r>
            <a:r>
              <a:rPr lang="en-US" altLang="zh-TW" dirty="0"/>
              <a:t>3 GDP </a:t>
            </a:r>
            <a:r>
              <a:rPr lang="zh-TW" altLang="en-US" dirty="0"/>
              <a:t>的</a:t>
            </a:r>
            <a:r>
              <a:rPr lang="en-US" altLang="zh-TW" dirty="0"/>
              <a:t>threshold</a:t>
            </a:r>
            <a:r>
              <a:rPr lang="zh-TW" altLang="en-US" dirty="0"/>
              <a:t>，且</a:t>
            </a:r>
            <a:r>
              <a:rPr lang="en-US" altLang="zh-TW" dirty="0"/>
              <a:t>NMB</a:t>
            </a:r>
            <a:r>
              <a:rPr lang="zh-TW" altLang="en-US" dirty="0"/>
              <a:t>小於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#</a:t>
            </a:r>
            <a:r>
              <a:rPr lang="zh-TW" altLang="en-US" dirty="0"/>
              <a:t> 表示新治療方案不符合成本效益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D9BA-9450-4982-BE10-4C89005234F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11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7305-94AC-4951-A282-3EC71DEBC5D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50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接點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群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接點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​​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​​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​​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群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接點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接點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接點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​​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接點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​​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群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接點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​​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群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接點​​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接點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接點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接點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接點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接點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頁尾預留位置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12" name="日期預留位置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74A2EB-D293-4A35-A1E8-29B151468148}" type="datetime1">
              <a:rPr lang="zh-TW" altLang="en-US" smtClean="0"/>
              <a:t>2023/10/30</a:t>
            </a:fld>
            <a:endParaRPr lang="zh-TW" altLang="en-US" dirty="0"/>
          </a:p>
        </p:txBody>
      </p:sp>
      <p:sp>
        <p:nvSpPr>
          <p:cNvPr id="214" name="投影片編號預留位置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pPr rtl="0"/>
              <a:t>‹#›</a:t>
            </a:fld>
            <a:endParaRPr lang="zh-TW" altLang="en-US" dirty="0"/>
          </a:p>
        </p:txBody>
      </p:sp>
      <p:sp>
        <p:nvSpPr>
          <p:cNvPr id="56" name="標題 1">
            <a:extLst>
              <a:ext uri="{FF2B5EF4-FFF2-40B4-BE49-F238E27FC236}">
                <a16:creationId xmlns:a16="http://schemas.microsoft.com/office/drawing/2014/main" id="{5ABFBD3F-B757-43C6-A07E-747B4719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14" y="1062848"/>
            <a:ext cx="10212011" cy="3120512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40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57" name="文字預留位置 2">
            <a:extLst>
              <a:ext uri="{FF2B5EF4-FFF2-40B4-BE49-F238E27FC236}">
                <a16:creationId xmlns:a16="http://schemas.microsoft.com/office/drawing/2014/main" id="{293C1A15-95F3-4F5E-91E0-966052D1F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6119" y="4398727"/>
            <a:ext cx="9601200" cy="14519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58" name="直線接點​​ 57">
            <a:extLst>
              <a:ext uri="{FF2B5EF4-FFF2-40B4-BE49-F238E27FC236}">
                <a16:creationId xmlns:a16="http://schemas.microsoft.com/office/drawing/2014/main" id="{CA6F2727-DC88-4E9F-A73A-C0E46D8BC7FE}"/>
              </a:ext>
            </a:extLst>
          </p:cNvPr>
          <p:cNvCxnSpPr>
            <a:cxnSpLocks/>
          </p:cNvCxnSpPr>
          <p:nvPr userDrawn="1"/>
        </p:nvCxnSpPr>
        <p:spPr>
          <a:xfrm>
            <a:off x="980711" y="4287256"/>
            <a:ext cx="102120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396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1.</a:t>
            </a:r>
            <a:r>
              <a:rPr lang="zh-TW" altLang="en-US" dirty="0">
                <a:ea typeface="新細明體"/>
                <a:cs typeface="Calibri Light"/>
              </a:rPr>
              <a:t> </a:t>
            </a:r>
            <a:r>
              <a:rPr lang="en-US" altLang="zh-TW" dirty="0">
                <a:ea typeface="新細明體"/>
                <a:cs typeface="Calibri Light"/>
              </a:rPr>
              <a:t>Time-dependence (cont.) </a:t>
            </a:r>
            <a:br>
              <a:rPr lang="en-US" altLang="zh-TW" dirty="0">
                <a:ea typeface="新細明體"/>
                <a:cs typeface="Calibri Light"/>
              </a:rPr>
            </a:br>
            <a:r>
              <a:rPr lang="en-US" altLang="zh-TW" dirty="0">
                <a:ea typeface="新細明體"/>
                <a:cs typeface="Calibri Light"/>
              </a:rPr>
              <a:t>2. Uncertainty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zh-TW" altLang="en-US" dirty="0"/>
          </a:p>
          <a:p>
            <a:r>
              <a:rPr lang="zh-TW" altLang="en-US" dirty="0">
                <a:ea typeface="新細明體"/>
                <a:cs typeface="Calibri"/>
              </a:rPr>
              <a:t>Ivy Tsai</a:t>
            </a:r>
          </a:p>
          <a:p>
            <a:r>
              <a:rPr lang="en-US" altLang="zh-TW" dirty="0">
                <a:ea typeface="新細明體"/>
                <a:cs typeface="Calibri"/>
              </a:rPr>
              <a:t>20231031</a:t>
            </a:r>
          </a:p>
          <a:p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287989-5B11-4F82-95F4-2E1F3245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 rtl="0"/>
              <a:t>10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982205-AAC7-433F-831D-1BA0F2ABED36}"/>
              </a:ext>
            </a:extLst>
          </p:cNvPr>
          <p:cNvSpPr txBox="1"/>
          <p:nvPr/>
        </p:nvSpPr>
        <p:spPr>
          <a:xfrm>
            <a:off x="622168" y="744479"/>
            <a:ext cx="8072178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400" b="1" dirty="0">
                <a:solidFill>
                  <a:srgbClr val="4F81BD">
                    <a:lumMod val="50000"/>
                  </a:srgbClr>
                </a:solidFill>
                <a:latin typeface="+mj-lt"/>
                <a:ea typeface="+mj-ea"/>
                <a:cs typeface="+mj-cs"/>
              </a:rPr>
              <a:t>2. Analytical Model building</a:t>
            </a:r>
          </a:p>
          <a:p>
            <a:pPr marL="540000" lvl="1" indent="-288000"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+mj-lt"/>
                <a:ea typeface="+mj-ea"/>
              </a:rPr>
              <a:t>Decision analytical model: Cohort-based Markov model</a:t>
            </a:r>
          </a:p>
        </p:txBody>
      </p:sp>
      <p:graphicFrame>
        <p:nvGraphicFramePr>
          <p:cNvPr id="99" name="表格 3">
            <a:extLst>
              <a:ext uri="{FF2B5EF4-FFF2-40B4-BE49-F238E27FC236}">
                <a16:creationId xmlns:a16="http://schemas.microsoft.com/office/drawing/2014/main" id="{306916BF-3D71-4535-BA6D-5EA6D40D97D6}"/>
              </a:ext>
            </a:extLst>
          </p:cNvPr>
          <p:cNvGraphicFramePr>
            <a:graphicFrameLocks noGrp="1"/>
          </p:cNvGraphicFramePr>
          <p:nvPr/>
        </p:nvGraphicFramePr>
        <p:xfrm>
          <a:off x="880939" y="2810298"/>
          <a:ext cx="5232928" cy="374400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29030">
                  <a:extLst>
                    <a:ext uri="{9D8B030D-6E8A-4147-A177-3AD203B41FA5}">
                      <a16:colId xmlns:a16="http://schemas.microsoft.com/office/drawing/2014/main" val="1083236459"/>
                    </a:ext>
                  </a:extLst>
                </a:gridCol>
                <a:gridCol w="2392326">
                  <a:extLst>
                    <a:ext uri="{9D8B030D-6E8A-4147-A177-3AD203B41FA5}">
                      <a16:colId xmlns:a16="http://schemas.microsoft.com/office/drawing/2014/main" val="4115134222"/>
                    </a:ext>
                  </a:extLst>
                </a:gridCol>
                <a:gridCol w="2211572">
                  <a:extLst>
                    <a:ext uri="{9D8B030D-6E8A-4147-A177-3AD203B41FA5}">
                      <a16:colId xmlns:a16="http://schemas.microsoft.com/office/drawing/2014/main" val="2276977529"/>
                    </a:ext>
                  </a:extLst>
                </a:gridCol>
              </a:tblGrid>
              <a:tr h="6754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Cycle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+mj-lt"/>
                        </a:rPr>
                        <a:t>Effectiveness (E)</a:t>
                      </a:r>
                      <a:r>
                        <a:rPr lang="zh-TW" altLang="en-US" sz="1800" dirty="0">
                          <a:latin typeface="+mj-lt"/>
                        </a:rPr>
                        <a:t> </a:t>
                      </a:r>
                      <a:endParaRPr lang="en-US" altLang="zh-TW" sz="1800" dirty="0">
                        <a:latin typeface="+mj-lt"/>
                      </a:endParaRPr>
                    </a:p>
                    <a:p>
                      <a:r>
                        <a:rPr lang="en-US" altLang="zh-TW" sz="1600" b="0" dirty="0">
                          <a:latin typeface="+mj-lt"/>
                        </a:rPr>
                        <a:t>(Unit: LYs, QALYs</a:t>
                      </a:r>
                      <a:r>
                        <a:rPr lang="en-US" altLang="zh-TW" sz="1600" b="0" baseline="30000" dirty="0">
                          <a:latin typeface="+mj-lt"/>
                        </a:rPr>
                        <a:t>*</a:t>
                      </a:r>
                      <a:r>
                        <a:rPr lang="en-US" altLang="zh-TW" sz="1600" b="0" dirty="0">
                          <a:latin typeface="+mj-lt"/>
                        </a:rPr>
                        <a:t>)</a:t>
                      </a:r>
                      <a:endParaRPr lang="zh-TW" altLang="en-US" sz="16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+mj-lt"/>
                        </a:rPr>
                        <a:t>Cost (C)</a:t>
                      </a:r>
                    </a:p>
                    <a:p>
                      <a:r>
                        <a:rPr lang="en-US" altLang="zh-TW" sz="1600" b="0" dirty="0">
                          <a:latin typeface="+mj-lt"/>
                        </a:rPr>
                        <a:t>(Unit: NTD)</a:t>
                      </a:r>
                      <a:endParaRPr lang="zh-TW" altLang="en-US" sz="16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3844077"/>
                  </a:ext>
                </a:extLst>
              </a:tr>
              <a:tr h="615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0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0 = </a:t>
                      </a:r>
                      <a:r>
                        <a:rPr lang="en-US" altLang="zh-TW" sz="2000" baseline="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0 </a:t>
                      </a:r>
                      <a:r>
                        <a:rPr lang="en-US" altLang="zh-TW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</a:t>
                      </a:r>
                      <a:r>
                        <a:rPr lang="en-US" altLang="zh-TW" sz="200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749555"/>
                  </a:ext>
                </a:extLst>
              </a:tr>
              <a:tr h="61317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1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1 </a:t>
                      </a:r>
                      <a:r>
                        <a:rPr lang="en-US" altLang="zh-TW" sz="2000" baseline="0" dirty="0">
                          <a:latin typeface="+mj-lt"/>
                        </a:rPr>
                        <a:t>= </a:t>
                      </a: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</a:t>
                      </a:r>
                      <a:r>
                        <a:rPr lang="en-US" altLang="zh-TW" sz="2000" dirty="0">
                          <a:latin typeface="+mj-lt"/>
                        </a:rPr>
                        <a:t>+E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1 </a:t>
                      </a:r>
                      <a:r>
                        <a:rPr lang="en-US" altLang="zh-TW" sz="2000" baseline="0" dirty="0">
                          <a:latin typeface="+mj-lt"/>
                        </a:rPr>
                        <a:t>=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 </a:t>
                      </a:r>
                      <a:r>
                        <a:rPr lang="en-US" altLang="zh-TW" sz="2000" baseline="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TW" sz="2000" dirty="0">
                          <a:latin typeface="+mj-lt"/>
                        </a:rPr>
                        <a:t>+ 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TW" sz="2000" dirty="0">
                          <a:latin typeface="+mj-lt"/>
                        </a:rPr>
                        <a:t>+C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587063"/>
                  </a:ext>
                </a:extLst>
              </a:tr>
              <a:tr h="61317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2 </a:t>
                      </a:r>
                      <a:r>
                        <a:rPr lang="en-US" altLang="zh-TW" sz="2000" baseline="0" dirty="0">
                          <a:latin typeface="+mj-lt"/>
                        </a:rPr>
                        <a:t>= </a:t>
                      </a:r>
                      <a:r>
                        <a:rPr lang="en-US" altLang="zh-TW" sz="2000" dirty="0">
                          <a:latin typeface="+mj-lt"/>
                        </a:rPr>
                        <a:t>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</a:t>
                      </a:r>
                      <a:r>
                        <a:rPr lang="en-US" altLang="zh-TW" sz="2000" dirty="0">
                          <a:latin typeface="+mj-lt"/>
                        </a:rPr>
                        <a:t>+E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2 </a:t>
                      </a:r>
                      <a:r>
                        <a:rPr lang="en-US" altLang="zh-TW" sz="2000" baseline="0" dirty="0">
                          <a:latin typeface="+mj-lt"/>
                        </a:rPr>
                        <a:t>= 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 </a:t>
                      </a:r>
                      <a:r>
                        <a:rPr lang="en-US" altLang="zh-TW" sz="2000" baseline="0" dirty="0">
                          <a:latin typeface="+mj-lt"/>
                        </a:rPr>
                        <a:t>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PF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TW" sz="2000" dirty="0">
                          <a:latin typeface="+mj-lt"/>
                        </a:rPr>
                        <a:t>+ 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PD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TW" sz="2000" dirty="0">
                          <a:latin typeface="+mj-lt"/>
                        </a:rPr>
                        <a:t>+C</a:t>
                      </a:r>
                      <a:r>
                        <a:rPr lang="en-US" altLang="zh-TW" sz="2000" baseline="-25000" dirty="0">
                          <a:latin typeface="+mj-lt"/>
                        </a:rPr>
                        <a:t>D</a:t>
                      </a:r>
                      <a:r>
                        <a:rPr lang="en-US" altLang="zh-TW" sz="1200" kern="1200" baseline="-4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045635"/>
                  </a:ext>
                </a:extLst>
              </a:tr>
              <a:tr h="613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…….</a:t>
                      </a:r>
                      <a:endParaRPr lang="zh-TW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…….</a:t>
                      </a:r>
                      <a:endParaRPr lang="zh-TW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…….</a:t>
                      </a:r>
                      <a:endParaRPr lang="zh-TW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640134957"/>
                  </a:ext>
                </a:extLst>
              </a:tr>
              <a:tr h="61317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+mj-lt"/>
                        </a:rPr>
                        <a:t>T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+mj-lt"/>
                        </a:rPr>
                        <a:t>E</a:t>
                      </a:r>
                      <a:r>
                        <a:rPr lang="en-US" altLang="zh-TW" sz="20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 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E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PF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+E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PD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j-lt"/>
                        </a:rPr>
                        <a:t>C</a:t>
                      </a:r>
                      <a:r>
                        <a:rPr lang="en-US" altLang="zh-TW" sz="2000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 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PF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 C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PD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+C</a:t>
                      </a:r>
                      <a:r>
                        <a:rPr kumimoji="0" lang="en-US" altLang="zh-TW" sz="20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altLang="zh-TW" sz="1200" b="0" i="0" u="none" strike="noStrike" kern="1200" cap="none" spc="0" normalizeH="0" baseline="-4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zh-TW" altLang="en-US" sz="1200" kern="1200" baseline="-4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61880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71E6D5-9914-46B6-89F2-FA1168A4BBFA}"/>
              </a:ext>
            </a:extLst>
          </p:cNvPr>
          <p:cNvSpPr txBox="1"/>
          <p:nvPr/>
        </p:nvSpPr>
        <p:spPr>
          <a:xfrm>
            <a:off x="854682" y="6572233"/>
            <a:ext cx="30267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latin typeface="Calibri"/>
                <a:ea typeface="標楷體"/>
              </a:rPr>
              <a:t>*LYs = life years, QALYs = </a:t>
            </a:r>
            <a:r>
              <a:rPr lang="en-US" altLang="zh-TW" sz="1050" dirty="0"/>
              <a:t>quality-adjusted life years.</a:t>
            </a:r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01FF6ADE-1757-4743-B778-7E9029EC5DD2}"/>
                  </a:ext>
                </a:extLst>
              </p:cNvPr>
              <p:cNvSpPr txBox="1"/>
              <p:nvPr/>
            </p:nvSpPr>
            <p:spPr>
              <a:xfrm>
                <a:off x="1273086" y="1905347"/>
                <a:ext cx="2073773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/>
                        <m:sup/>
                      </m:sSubSup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01FF6ADE-1757-4743-B778-7E9029EC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86" y="1905347"/>
                <a:ext cx="2073773" cy="77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>
            <a:extLst>
              <a:ext uri="{FF2B5EF4-FFF2-40B4-BE49-F238E27FC236}">
                <a16:creationId xmlns:a16="http://schemas.microsoft.com/office/drawing/2014/main" id="{4131E50D-46B0-4A71-B475-96791ECC4948}"/>
              </a:ext>
            </a:extLst>
          </p:cNvPr>
          <p:cNvSpPr txBox="1"/>
          <p:nvPr/>
        </p:nvSpPr>
        <p:spPr>
          <a:xfrm>
            <a:off x="622168" y="1461101"/>
            <a:ext cx="49255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000" marR="0" lvl="1" indent="-288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200" b="1" dirty="0">
                <a:solidFill>
                  <a:prstClr val="black"/>
                </a:solidFill>
                <a:latin typeface="Calibri"/>
                <a:ea typeface="標楷體"/>
              </a:rPr>
              <a:t>Cumulated outputs</a:t>
            </a:r>
            <a:r>
              <a:rPr lang="en-US" altLang="zh-TW" sz="2200" dirty="0">
                <a:solidFill>
                  <a:prstClr val="black"/>
                </a:solidFill>
                <a:latin typeface="Calibri"/>
                <a:ea typeface="標楷體"/>
              </a:rPr>
              <a:t>: </a:t>
            </a:r>
            <a:r>
              <a:rPr lang="en-US" altLang="zh-TW" sz="2200" b="1" dirty="0">
                <a:solidFill>
                  <a:schemeClr val="tx2"/>
                </a:solidFill>
                <a:latin typeface="Calibri"/>
                <a:ea typeface="標楷體"/>
              </a:rPr>
              <a:t>E</a:t>
            </a:r>
            <a:r>
              <a:rPr lang="en-US" altLang="zh-TW" sz="2200" b="1" baseline="-25000" dirty="0">
                <a:solidFill>
                  <a:schemeClr val="tx2"/>
                </a:solidFill>
                <a:latin typeface="Calibri"/>
                <a:ea typeface="標楷體"/>
              </a:rPr>
              <a:t>I</a:t>
            </a:r>
            <a:r>
              <a:rPr lang="en-US" altLang="zh-TW" sz="2200" b="1" baseline="-25000" dirty="0">
                <a:solidFill>
                  <a:prstClr val="black"/>
                </a:solidFill>
                <a:latin typeface="Calibri"/>
                <a:ea typeface="標楷體"/>
              </a:rPr>
              <a:t>,</a:t>
            </a:r>
            <a:r>
              <a:rPr lang="en-US" altLang="zh-TW" sz="2200" b="1" dirty="0">
                <a:solidFill>
                  <a:prstClr val="black"/>
                </a:solidFill>
                <a:latin typeface="Calibri"/>
                <a:ea typeface="標楷體"/>
              </a:rPr>
              <a:t> </a:t>
            </a:r>
            <a:r>
              <a:rPr lang="en-US" altLang="zh-TW" sz="2200" b="1" dirty="0">
                <a:solidFill>
                  <a:schemeClr val="accent2"/>
                </a:solidFill>
                <a:latin typeface="Calibri"/>
                <a:ea typeface="標楷體"/>
              </a:rPr>
              <a:t>E</a:t>
            </a:r>
            <a:r>
              <a:rPr lang="en-US" altLang="zh-TW" sz="2200" b="1" baseline="-25000" dirty="0">
                <a:solidFill>
                  <a:schemeClr val="accent2"/>
                </a:solidFill>
                <a:latin typeface="Calibri"/>
                <a:ea typeface="標楷體"/>
              </a:rPr>
              <a:t>C</a:t>
            </a:r>
            <a:r>
              <a:rPr lang="en-US" altLang="zh-TW" sz="2200" b="1" baseline="-25000" dirty="0">
                <a:solidFill>
                  <a:prstClr val="black"/>
                </a:solidFill>
                <a:latin typeface="Calibri"/>
                <a:ea typeface="標楷體"/>
              </a:rPr>
              <a:t>,</a:t>
            </a:r>
            <a:r>
              <a:rPr lang="en-US" altLang="zh-TW" sz="2200" b="1" dirty="0">
                <a:solidFill>
                  <a:prstClr val="black"/>
                </a:solidFill>
                <a:latin typeface="Calibri"/>
                <a:ea typeface="標楷體"/>
              </a:rPr>
              <a:t> </a:t>
            </a:r>
            <a:r>
              <a:rPr lang="en-US" altLang="zh-TW" sz="2200" b="1" dirty="0">
                <a:solidFill>
                  <a:schemeClr val="tx2"/>
                </a:solidFill>
                <a:latin typeface="Calibri"/>
                <a:ea typeface="標楷體"/>
              </a:rPr>
              <a:t>C</a:t>
            </a:r>
            <a:r>
              <a:rPr lang="en-US" altLang="zh-TW" sz="2200" b="1" baseline="-25000" dirty="0">
                <a:solidFill>
                  <a:schemeClr val="tx2"/>
                </a:solidFill>
                <a:latin typeface="Calibri"/>
                <a:ea typeface="標楷體"/>
              </a:rPr>
              <a:t>I</a:t>
            </a:r>
            <a:r>
              <a:rPr lang="en-US" altLang="zh-TW" sz="2200" b="1" baseline="-25000" dirty="0">
                <a:solidFill>
                  <a:prstClr val="black"/>
                </a:solidFill>
                <a:latin typeface="Calibri"/>
                <a:ea typeface="標楷體"/>
              </a:rPr>
              <a:t>,</a:t>
            </a:r>
            <a:r>
              <a:rPr lang="en-US" altLang="zh-TW" sz="2200" dirty="0">
                <a:solidFill>
                  <a:prstClr val="black"/>
                </a:solidFill>
                <a:latin typeface="Calibri"/>
                <a:ea typeface="標楷體"/>
              </a:rPr>
              <a:t> and </a:t>
            </a:r>
            <a:r>
              <a:rPr lang="en-US" altLang="zh-TW" sz="2200" b="1" dirty="0">
                <a:solidFill>
                  <a:schemeClr val="accent2"/>
                </a:solidFill>
                <a:latin typeface="Calibri"/>
                <a:ea typeface="標楷體"/>
              </a:rPr>
              <a:t>C</a:t>
            </a:r>
            <a:r>
              <a:rPr lang="en-US" altLang="zh-TW" sz="2200" b="1" baseline="-25000" dirty="0">
                <a:solidFill>
                  <a:schemeClr val="accent2"/>
                </a:solidFill>
                <a:latin typeface="Calibri"/>
                <a:ea typeface="標楷體"/>
              </a:rPr>
              <a:t>C</a:t>
            </a:r>
            <a:r>
              <a:rPr kumimoji="0" lang="en-US" altLang="zh-TW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標楷體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C55426D-8725-4F1D-A1B1-51C29C519585}"/>
                  </a:ext>
                </a:extLst>
              </p:cNvPr>
              <p:cNvSpPr txBox="1"/>
              <p:nvPr/>
            </p:nvSpPr>
            <p:spPr>
              <a:xfrm>
                <a:off x="3881473" y="1905347"/>
                <a:ext cx="2073773" cy="779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/>
                        <m:sup/>
                      </m:sSubSup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BC55426D-8725-4F1D-A1B1-51C29C51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73" y="1905347"/>
                <a:ext cx="2073773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>
            <a:extLst>
              <a:ext uri="{FF2B5EF4-FFF2-40B4-BE49-F238E27FC236}">
                <a16:creationId xmlns:a16="http://schemas.microsoft.com/office/drawing/2014/main" id="{83E0FC34-5028-49D7-B779-A66A429D3174}"/>
              </a:ext>
            </a:extLst>
          </p:cNvPr>
          <p:cNvGrpSpPr/>
          <p:nvPr/>
        </p:nvGrpSpPr>
        <p:grpSpPr>
          <a:xfrm>
            <a:off x="6168927" y="3958460"/>
            <a:ext cx="5393638" cy="672534"/>
            <a:chOff x="6168927" y="3958460"/>
            <a:chExt cx="5393638" cy="672534"/>
          </a:xfrm>
        </p:grpSpPr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2657E622-051C-4ADC-9C76-FE43F5FBE5CD}"/>
                </a:ext>
              </a:extLst>
            </p:cNvPr>
            <p:cNvCxnSpPr>
              <a:cxnSpLocks/>
              <a:stCxn id="146" idx="4"/>
              <a:endCxn id="108" idx="1"/>
            </p:cNvCxnSpPr>
            <p:nvPr/>
          </p:nvCxnSpPr>
          <p:spPr>
            <a:xfrm>
              <a:off x="7604239" y="3958460"/>
              <a:ext cx="2783208" cy="289849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線單箭頭接點 108">
              <a:extLst>
                <a:ext uri="{FF2B5EF4-FFF2-40B4-BE49-F238E27FC236}">
                  <a16:creationId xmlns:a16="http://schemas.microsoft.com/office/drawing/2014/main" id="{0D387A1A-C31E-40EE-B1C8-AACB098EBE66}"/>
                </a:ext>
              </a:extLst>
            </p:cNvPr>
            <p:cNvCxnSpPr>
              <a:cxnSpLocks/>
              <a:stCxn id="146" idx="4"/>
              <a:endCxn id="107" idx="1"/>
            </p:cNvCxnSpPr>
            <p:nvPr/>
          </p:nvCxnSpPr>
          <p:spPr>
            <a:xfrm>
              <a:off x="7604239" y="3958460"/>
              <a:ext cx="1140182" cy="298236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F671A61B-8602-48CA-B6E5-E76B14429715}"/>
                </a:ext>
              </a:extLst>
            </p:cNvPr>
            <p:cNvCxnSpPr>
              <a:cxnSpLocks/>
              <a:stCxn id="146" idx="4"/>
              <a:endCxn id="106" idx="0"/>
            </p:cNvCxnSpPr>
            <p:nvPr/>
          </p:nvCxnSpPr>
          <p:spPr>
            <a:xfrm>
              <a:off x="7604239" y="3958460"/>
              <a:ext cx="0" cy="234018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6C7DF8A-E58F-40C7-9EA7-E087D17B2BFC}"/>
                </a:ext>
              </a:extLst>
            </p:cNvPr>
            <p:cNvSpPr txBox="1"/>
            <p:nvPr/>
          </p:nvSpPr>
          <p:spPr>
            <a:xfrm>
              <a:off x="6168927" y="4251750"/>
              <a:ext cx="703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Cycle 1</a:t>
              </a:r>
              <a:endParaRPr lang="zh-TW" altLang="en-US" sz="1400" b="1" dirty="0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6293640A-293A-4ED9-BFAC-398F9B88BA3B}"/>
                </a:ext>
              </a:extLst>
            </p:cNvPr>
            <p:cNvSpPr/>
            <p:nvPr/>
          </p:nvSpPr>
          <p:spPr>
            <a:xfrm>
              <a:off x="6915871" y="4192478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PF1</a:t>
              </a:r>
              <a:endParaRPr lang="zh-TW" altLang="en-US" sz="1200" dirty="0"/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792B5253-0B54-4A71-B6D8-9168EE8B5DE1}"/>
                </a:ext>
              </a:extLst>
            </p:cNvPr>
            <p:cNvSpPr/>
            <p:nvPr/>
          </p:nvSpPr>
          <p:spPr>
            <a:xfrm>
              <a:off x="8542803" y="4192477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PD1</a:t>
              </a:r>
              <a:endParaRPr lang="zh-TW" altLang="en-US" sz="1200" dirty="0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9ECDB89A-96B1-4967-875A-9829E71F4A5F}"/>
                </a:ext>
              </a:extLst>
            </p:cNvPr>
            <p:cNvSpPr/>
            <p:nvPr/>
          </p:nvSpPr>
          <p:spPr>
            <a:xfrm>
              <a:off x="10185829" y="4184090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D1</a:t>
              </a:r>
              <a:endParaRPr lang="zh-TW" altLang="en-US" sz="1200" dirty="0"/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0A4A3D28-4BD2-41D5-9E9C-40C59BB5EF00}"/>
              </a:ext>
            </a:extLst>
          </p:cNvPr>
          <p:cNvGrpSpPr/>
          <p:nvPr/>
        </p:nvGrpSpPr>
        <p:grpSpPr>
          <a:xfrm>
            <a:off x="6190191" y="4566774"/>
            <a:ext cx="5375237" cy="737863"/>
            <a:chOff x="6190191" y="4566774"/>
            <a:chExt cx="5375237" cy="737863"/>
          </a:xfrm>
        </p:grpSpPr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86F84157-C36A-4843-BFD1-B0147A3BCCA9}"/>
                </a:ext>
              </a:extLst>
            </p:cNvPr>
            <p:cNvGrpSpPr/>
            <p:nvPr/>
          </p:nvGrpSpPr>
          <p:grpSpPr>
            <a:xfrm>
              <a:off x="6190191" y="4566774"/>
              <a:ext cx="5375237" cy="737863"/>
              <a:chOff x="6190191" y="4566774"/>
              <a:chExt cx="5375237" cy="737863"/>
            </a:xfrm>
          </p:grpSpPr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207351FF-DBA2-4BFA-9B7E-36E3D1C2C55D}"/>
                  </a:ext>
                </a:extLst>
              </p:cNvPr>
              <p:cNvSpPr txBox="1"/>
              <p:nvPr/>
            </p:nvSpPr>
            <p:spPr>
              <a:xfrm>
                <a:off x="6190191" y="4937202"/>
                <a:ext cx="7033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Cycle 2</a:t>
                </a:r>
                <a:endParaRPr lang="zh-TW" altLang="en-US" sz="1400" b="1" dirty="0"/>
              </a:p>
            </p:txBody>
          </p:sp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80932DEC-5C6C-49E1-A5BB-0D0E9558220D}"/>
                  </a:ext>
                </a:extLst>
              </p:cNvPr>
              <p:cNvSpPr/>
              <p:nvPr/>
            </p:nvSpPr>
            <p:spPr>
              <a:xfrm>
                <a:off x="6917854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N</a:t>
                </a:r>
                <a:r>
                  <a:rPr lang="en-US" altLang="zh-TW" sz="1200" baseline="-25000" dirty="0"/>
                  <a:t>PF2</a:t>
                </a:r>
                <a:endParaRPr lang="zh-TW" altLang="en-US" sz="1200" dirty="0"/>
              </a:p>
            </p:txBody>
          </p:sp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1B098DA3-FBE4-4104-AE07-C380C36D3E8B}"/>
                  </a:ext>
                </a:extLst>
              </p:cNvPr>
              <p:cNvSpPr/>
              <p:nvPr/>
            </p:nvSpPr>
            <p:spPr>
              <a:xfrm>
                <a:off x="8540540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N</a:t>
                </a:r>
                <a:r>
                  <a:rPr lang="en-US" altLang="zh-TW" sz="1200" baseline="-25000" dirty="0"/>
                  <a:t>PD2</a:t>
                </a:r>
                <a:endParaRPr lang="zh-TW" altLang="en-US" sz="1200" dirty="0"/>
              </a:p>
            </p:txBody>
          </p:sp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0ACA98D7-0356-4AC0-85CD-0A28524AB6FF}"/>
                  </a:ext>
                </a:extLst>
              </p:cNvPr>
              <p:cNvSpPr/>
              <p:nvPr/>
            </p:nvSpPr>
            <p:spPr>
              <a:xfrm>
                <a:off x="10188692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N</a:t>
                </a:r>
                <a:r>
                  <a:rPr lang="en-US" altLang="zh-TW" sz="1200" baseline="-25000" dirty="0"/>
                  <a:t>D2</a:t>
                </a:r>
                <a:endParaRPr lang="zh-TW" altLang="en-US" sz="1200" dirty="0"/>
              </a:p>
            </p:txBody>
          </p: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7CDC0790-0730-4031-9587-4BB7CDB6FCD9}"/>
                  </a:ext>
                </a:extLst>
              </p:cNvPr>
              <p:cNvCxnSpPr>
                <a:cxnSpLocks/>
                <a:stCxn id="106" idx="4"/>
                <a:endCxn id="119" idx="0"/>
              </p:cNvCxnSpPr>
              <p:nvPr/>
            </p:nvCxnSpPr>
            <p:spPr>
              <a:xfrm>
                <a:off x="7604239" y="4630994"/>
                <a:ext cx="1983" cy="235127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>
                <a:extLst>
                  <a:ext uri="{FF2B5EF4-FFF2-40B4-BE49-F238E27FC236}">
                    <a16:creationId xmlns:a16="http://schemas.microsoft.com/office/drawing/2014/main" id="{EF5ACC14-5AF3-46A1-9AFE-1EFC03DB19EC}"/>
                  </a:ext>
                </a:extLst>
              </p:cNvPr>
              <p:cNvCxnSpPr>
                <a:cxnSpLocks/>
                <a:stCxn id="106" idx="4"/>
                <a:endCxn id="120" idx="1"/>
              </p:cNvCxnSpPr>
              <p:nvPr/>
            </p:nvCxnSpPr>
            <p:spPr>
              <a:xfrm>
                <a:off x="7604239" y="4630994"/>
                <a:ext cx="1137919" cy="29934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0714560B-C34A-42FA-A95B-552A801272D5}"/>
                  </a:ext>
                </a:extLst>
              </p:cNvPr>
              <p:cNvCxnSpPr>
                <a:cxnSpLocks/>
                <a:stCxn id="106" idx="4"/>
                <a:endCxn id="121" idx="1"/>
              </p:cNvCxnSpPr>
              <p:nvPr/>
            </p:nvCxnSpPr>
            <p:spPr>
              <a:xfrm>
                <a:off x="7604239" y="4630994"/>
                <a:ext cx="2786071" cy="29934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單箭頭接點 124">
                <a:extLst>
                  <a:ext uri="{FF2B5EF4-FFF2-40B4-BE49-F238E27FC236}">
                    <a16:creationId xmlns:a16="http://schemas.microsoft.com/office/drawing/2014/main" id="{1739F0C7-E247-4661-945F-851DF0398019}"/>
                  </a:ext>
                </a:extLst>
              </p:cNvPr>
              <p:cNvCxnSpPr>
                <a:cxnSpLocks/>
                <a:stCxn id="107" idx="5"/>
              </p:cNvCxnSpPr>
              <p:nvPr/>
            </p:nvCxnSpPr>
            <p:spPr>
              <a:xfrm>
                <a:off x="9717921" y="4566774"/>
                <a:ext cx="916798" cy="29463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線單箭頭接點 125">
                <a:extLst>
                  <a:ext uri="{FF2B5EF4-FFF2-40B4-BE49-F238E27FC236}">
                    <a16:creationId xmlns:a16="http://schemas.microsoft.com/office/drawing/2014/main" id="{E07F91EB-CB60-4332-9679-15F2B1889378}"/>
                  </a:ext>
                </a:extLst>
              </p:cNvPr>
              <p:cNvCxnSpPr>
                <a:cxnSpLocks/>
                <a:stCxn id="108" idx="4"/>
                <a:endCxn id="121" idx="0"/>
              </p:cNvCxnSpPr>
              <p:nvPr/>
            </p:nvCxnSpPr>
            <p:spPr>
              <a:xfrm>
                <a:off x="10874197" y="4622606"/>
                <a:ext cx="2863" cy="243515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直線單箭頭接點 113">
              <a:extLst>
                <a:ext uri="{FF2B5EF4-FFF2-40B4-BE49-F238E27FC236}">
                  <a16:creationId xmlns:a16="http://schemas.microsoft.com/office/drawing/2014/main" id="{6549B94A-ED9F-4162-B820-1812C6E3E804}"/>
                </a:ext>
              </a:extLst>
            </p:cNvPr>
            <p:cNvCxnSpPr>
              <a:cxnSpLocks/>
              <a:stCxn id="107" idx="4"/>
              <a:endCxn id="120" idx="0"/>
            </p:cNvCxnSpPr>
            <p:nvPr/>
          </p:nvCxnSpPr>
          <p:spPr>
            <a:xfrm flipH="1">
              <a:off x="9228908" y="4630993"/>
              <a:ext cx="2263" cy="235128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A5D670B-3DBE-4CEE-8522-5B37EBA04631}"/>
              </a:ext>
            </a:extLst>
          </p:cNvPr>
          <p:cNvGrpSpPr/>
          <p:nvPr/>
        </p:nvGrpSpPr>
        <p:grpSpPr>
          <a:xfrm>
            <a:off x="6444699" y="6035923"/>
            <a:ext cx="5123013" cy="438516"/>
            <a:chOff x="6444699" y="6035923"/>
            <a:chExt cx="5123013" cy="438516"/>
          </a:xfrm>
        </p:grpSpPr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0588FED0-C1C2-4C68-B836-F32473762E67}"/>
                </a:ext>
              </a:extLst>
            </p:cNvPr>
            <p:cNvSpPr txBox="1"/>
            <p:nvPr/>
          </p:nvSpPr>
          <p:spPr>
            <a:xfrm>
              <a:off x="6444699" y="6113521"/>
              <a:ext cx="316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T</a:t>
              </a:r>
              <a:endParaRPr lang="zh-TW" altLang="en-US" sz="1400" b="1" dirty="0"/>
            </a:p>
          </p:txBody>
        </p: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1F633EAD-031D-4832-B225-B3E10CD51EC1}"/>
                </a:ext>
              </a:extLst>
            </p:cNvPr>
            <p:cNvSpPr/>
            <p:nvPr/>
          </p:nvSpPr>
          <p:spPr>
            <a:xfrm>
              <a:off x="6912067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PF</a:t>
              </a:r>
              <a:r>
                <a:rPr lang="en-US" altLang="zh-TW" sz="1200" baseline="-40000" dirty="0"/>
                <a:t>T</a:t>
              </a:r>
              <a:endParaRPr lang="zh-TW" altLang="en-US" sz="1200" dirty="0"/>
            </a:p>
          </p:txBody>
        </p: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122EE2BE-9B48-45B3-BA7B-704FD6CF9CCF}"/>
                </a:ext>
              </a:extLst>
            </p:cNvPr>
            <p:cNvSpPr/>
            <p:nvPr/>
          </p:nvSpPr>
          <p:spPr>
            <a:xfrm>
              <a:off x="8554398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PD</a:t>
              </a:r>
              <a:r>
                <a:rPr lang="en-US" altLang="zh-TW" sz="1200" baseline="-40000" dirty="0"/>
                <a:t>T</a:t>
              </a:r>
              <a:endParaRPr lang="zh-TW" altLang="en-US" sz="1200" dirty="0"/>
            </a:p>
          </p:txBody>
        </p: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1827687F-B680-4CA9-A2AB-911D85095C93}"/>
                </a:ext>
              </a:extLst>
            </p:cNvPr>
            <p:cNvSpPr/>
            <p:nvPr/>
          </p:nvSpPr>
          <p:spPr>
            <a:xfrm>
              <a:off x="10190976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N</a:t>
              </a:r>
              <a:r>
                <a:rPr lang="en-US" altLang="zh-TW" sz="1200" baseline="-25000" dirty="0"/>
                <a:t>D</a:t>
              </a:r>
              <a:r>
                <a:rPr lang="en-US" altLang="zh-TW" sz="1200" baseline="-40000" dirty="0"/>
                <a:t>T</a:t>
              </a:r>
              <a:endParaRPr lang="zh-TW" altLang="en-US" sz="120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34C4ADF-87D8-42D8-874C-B6477CD0FB54}"/>
              </a:ext>
            </a:extLst>
          </p:cNvPr>
          <p:cNvGrpSpPr/>
          <p:nvPr/>
        </p:nvGrpSpPr>
        <p:grpSpPr>
          <a:xfrm>
            <a:off x="6487166" y="5383546"/>
            <a:ext cx="4689933" cy="529496"/>
            <a:chOff x="6487166" y="5383546"/>
            <a:chExt cx="4689933" cy="529496"/>
          </a:xfrm>
        </p:grpSpPr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75E4FC48-CCC6-4F14-B336-47FACB6014D8}"/>
                </a:ext>
              </a:extLst>
            </p:cNvPr>
            <p:cNvSpPr txBox="1"/>
            <p:nvPr/>
          </p:nvSpPr>
          <p:spPr>
            <a:xfrm>
              <a:off x="6487166" y="5383658"/>
              <a:ext cx="369332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sz="12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sz="1200" dirty="0"/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549BC52C-59C2-49B2-B6FE-9021C878255F}"/>
                </a:ext>
              </a:extLst>
            </p:cNvPr>
            <p:cNvSpPr txBox="1"/>
            <p:nvPr/>
          </p:nvSpPr>
          <p:spPr>
            <a:xfrm>
              <a:off x="7525445" y="5383546"/>
              <a:ext cx="369332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sz="12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sz="1200" dirty="0"/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FCE6F9F4-E6BA-4215-A74A-1372F253E17C}"/>
                </a:ext>
              </a:extLst>
            </p:cNvPr>
            <p:cNvSpPr txBox="1"/>
            <p:nvPr/>
          </p:nvSpPr>
          <p:spPr>
            <a:xfrm>
              <a:off x="9177769" y="5396424"/>
              <a:ext cx="369332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sz="12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sz="1200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E2ABA47D-29E9-4FF3-9170-4C16CF640369}"/>
                </a:ext>
              </a:extLst>
            </p:cNvPr>
            <p:cNvSpPr txBox="1"/>
            <p:nvPr/>
          </p:nvSpPr>
          <p:spPr>
            <a:xfrm>
              <a:off x="10807767" y="5390768"/>
              <a:ext cx="369332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sz="12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sz="1200" dirty="0"/>
            </a:p>
          </p:txBody>
        </p: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9ADABA66-56C6-42B5-BADD-4BD4A5AC95FA}"/>
              </a:ext>
            </a:extLst>
          </p:cNvPr>
          <p:cNvGrpSpPr/>
          <p:nvPr/>
        </p:nvGrpSpPr>
        <p:grpSpPr>
          <a:xfrm>
            <a:off x="6168927" y="2815865"/>
            <a:ext cx="5403884" cy="1142595"/>
            <a:chOff x="6168927" y="2815865"/>
            <a:chExt cx="5403884" cy="1142595"/>
          </a:xfrm>
        </p:grpSpPr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5B75F108-57BA-4EDA-A648-94D18F28655A}"/>
                </a:ext>
              </a:extLst>
            </p:cNvPr>
            <p:cNvSpPr txBox="1"/>
            <p:nvPr/>
          </p:nvSpPr>
          <p:spPr>
            <a:xfrm>
              <a:off x="6790908" y="3121561"/>
              <a:ext cx="1678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(1) Progression-free </a:t>
              </a:r>
            </a:p>
          </p:txBody>
        </p:sp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7628CE2E-6731-4642-B093-768C4F959600}"/>
                </a:ext>
              </a:extLst>
            </p:cNvPr>
            <p:cNvSpPr txBox="1"/>
            <p:nvPr/>
          </p:nvSpPr>
          <p:spPr>
            <a:xfrm>
              <a:off x="8328643" y="3123434"/>
              <a:ext cx="1882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(2) Progressed disease </a:t>
              </a:r>
            </a:p>
          </p:txBody>
        </p: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E3624B4C-69DF-46BE-8314-99DC8C549C02}"/>
                </a:ext>
              </a:extLst>
            </p:cNvPr>
            <p:cNvSpPr txBox="1"/>
            <p:nvPr/>
          </p:nvSpPr>
          <p:spPr>
            <a:xfrm>
              <a:off x="10432723" y="3121560"/>
              <a:ext cx="8771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(3) Death</a:t>
              </a:r>
              <a:endParaRPr lang="zh-TW" altLang="en-US" sz="1400" b="1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037674E6-0766-4904-83AB-92D6DE953C71}"/>
                </a:ext>
              </a:extLst>
            </p:cNvPr>
            <p:cNvSpPr txBox="1"/>
            <p:nvPr/>
          </p:nvSpPr>
          <p:spPr>
            <a:xfrm>
              <a:off x="6168927" y="3614234"/>
              <a:ext cx="703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Cycle 0</a:t>
              </a:r>
              <a:endParaRPr lang="zh-TW" altLang="en-US" sz="1400" b="1" dirty="0"/>
            </a:p>
          </p:txBody>
        </p: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C35F7075-6D76-4F06-A3A8-E5934D8AE4E7}"/>
                </a:ext>
              </a:extLst>
            </p:cNvPr>
            <p:cNvSpPr/>
            <p:nvPr/>
          </p:nvSpPr>
          <p:spPr>
            <a:xfrm>
              <a:off x="6915871" y="3519944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/>
                <a:t>1000</a:t>
              </a:r>
              <a:endParaRPr lang="zh-TW" altLang="en-US" sz="1400" b="1" dirty="0"/>
            </a:p>
          </p:txBody>
        </p:sp>
        <p:sp>
          <p:nvSpPr>
            <p:cNvPr id="147" name="橢圓 146">
              <a:extLst>
                <a:ext uri="{FF2B5EF4-FFF2-40B4-BE49-F238E27FC236}">
                  <a16:creationId xmlns:a16="http://schemas.microsoft.com/office/drawing/2014/main" id="{44FE6B78-DB53-4799-B93D-ABE2385E6694}"/>
                </a:ext>
              </a:extLst>
            </p:cNvPr>
            <p:cNvSpPr/>
            <p:nvPr/>
          </p:nvSpPr>
          <p:spPr>
            <a:xfrm>
              <a:off x="8555973" y="3519944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/>
                <a:t>0</a:t>
              </a:r>
              <a:endParaRPr lang="zh-TW" altLang="en-US" sz="1400" b="1" dirty="0"/>
            </a:p>
          </p:txBody>
        </p:sp>
        <p:sp>
          <p:nvSpPr>
            <p:cNvPr id="148" name="橢圓 147">
              <a:extLst>
                <a:ext uri="{FF2B5EF4-FFF2-40B4-BE49-F238E27FC236}">
                  <a16:creationId xmlns:a16="http://schemas.microsoft.com/office/drawing/2014/main" id="{450DD309-2EEB-4BAE-9FB9-DE54660846BC}"/>
                </a:ext>
              </a:extLst>
            </p:cNvPr>
            <p:cNvSpPr/>
            <p:nvPr/>
          </p:nvSpPr>
          <p:spPr>
            <a:xfrm>
              <a:off x="10196075" y="3519944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/>
                <a:t>0</a:t>
              </a:r>
              <a:endParaRPr lang="zh-TW" altLang="en-US" sz="1400" b="1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5A841F60-393C-4828-99BF-00AC1F951357}"/>
                </a:ext>
              </a:extLst>
            </p:cNvPr>
            <p:cNvSpPr txBox="1"/>
            <p:nvPr/>
          </p:nvSpPr>
          <p:spPr>
            <a:xfrm>
              <a:off x="8509687" y="2815865"/>
              <a:ext cx="1426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u="sng" dirty="0"/>
                <a:t>3 health states</a:t>
              </a:r>
              <a:endParaRPr lang="zh-TW" altLang="en-US" sz="1600" b="1" u="sng" dirty="0"/>
            </a:p>
          </p:txBody>
        </p:sp>
      </p:grpSp>
      <p:sp>
        <p:nvSpPr>
          <p:cNvPr id="150" name="矩形 149">
            <a:extLst>
              <a:ext uri="{FF2B5EF4-FFF2-40B4-BE49-F238E27FC236}">
                <a16:creationId xmlns:a16="http://schemas.microsoft.com/office/drawing/2014/main" id="{F659A691-58CD-4A25-92B9-334E083B6C07}"/>
              </a:ext>
            </a:extLst>
          </p:cNvPr>
          <p:cNvSpPr/>
          <p:nvPr/>
        </p:nvSpPr>
        <p:spPr>
          <a:xfrm>
            <a:off x="862049" y="3468606"/>
            <a:ext cx="5252635" cy="6546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49314206-B8F4-4D07-B91F-EAB6E4A1E58F}"/>
              </a:ext>
            </a:extLst>
          </p:cNvPr>
          <p:cNvSpPr/>
          <p:nvPr/>
        </p:nvSpPr>
        <p:spPr>
          <a:xfrm>
            <a:off x="862049" y="4079142"/>
            <a:ext cx="5252635" cy="6546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36B8A2B9-2548-4445-AF06-95940639C511}"/>
              </a:ext>
            </a:extLst>
          </p:cNvPr>
          <p:cNvSpPr/>
          <p:nvPr/>
        </p:nvSpPr>
        <p:spPr>
          <a:xfrm>
            <a:off x="862049" y="4713828"/>
            <a:ext cx="5252635" cy="612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54EEFFB3-CDC5-43F7-9151-1E202F370F4A}"/>
              </a:ext>
            </a:extLst>
          </p:cNvPr>
          <p:cNvSpPr/>
          <p:nvPr/>
        </p:nvSpPr>
        <p:spPr>
          <a:xfrm>
            <a:off x="862049" y="5346021"/>
            <a:ext cx="5252635" cy="576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BAFC210-807E-40B7-9A84-3E18B0DABC74}"/>
              </a:ext>
            </a:extLst>
          </p:cNvPr>
          <p:cNvSpPr/>
          <p:nvPr/>
        </p:nvSpPr>
        <p:spPr>
          <a:xfrm>
            <a:off x="862049" y="5956345"/>
            <a:ext cx="5252635" cy="576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FDB269-A7E0-3C29-4A25-D9DF8D12EE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2528" b="77675"/>
          <a:stretch/>
        </p:blipFill>
        <p:spPr>
          <a:xfrm>
            <a:off x="-1" y="0"/>
            <a:ext cx="12500149" cy="153104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C930421-63AD-EFBD-9445-085B2A804198}"/>
              </a:ext>
            </a:extLst>
          </p:cNvPr>
          <p:cNvSpPr txBox="1"/>
          <p:nvPr/>
        </p:nvSpPr>
        <p:spPr>
          <a:xfrm>
            <a:off x="10660027" y="0"/>
            <a:ext cx="1534394" cy="707886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1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73F4694-A652-7116-3328-22F11752024C}"/>
              </a:ext>
            </a:extLst>
          </p:cNvPr>
          <p:cNvGrpSpPr/>
          <p:nvPr/>
        </p:nvGrpSpPr>
        <p:grpSpPr>
          <a:xfrm>
            <a:off x="2250831" y="2351314"/>
            <a:ext cx="3406391" cy="367480"/>
            <a:chOff x="2250831" y="2351314"/>
            <a:chExt cx="3406391" cy="36748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55C440A-83BD-3622-1401-C2356181D6B9}"/>
                </a:ext>
              </a:extLst>
            </p:cNvPr>
            <p:cNvSpPr/>
            <p:nvPr/>
          </p:nvSpPr>
          <p:spPr>
            <a:xfrm>
              <a:off x="2250831" y="2351314"/>
              <a:ext cx="823965" cy="25729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C9A38B-C8A1-6E87-01B3-225F779960E2}"/>
                </a:ext>
              </a:extLst>
            </p:cNvPr>
            <p:cNvSpPr/>
            <p:nvPr/>
          </p:nvSpPr>
          <p:spPr>
            <a:xfrm>
              <a:off x="4807827" y="2353773"/>
              <a:ext cx="849395" cy="365021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27AB810-516D-21F6-57D5-6DEC3BCC8EF3}"/>
              </a:ext>
            </a:extLst>
          </p:cNvPr>
          <p:cNvGrpSpPr/>
          <p:nvPr/>
        </p:nvGrpSpPr>
        <p:grpSpPr>
          <a:xfrm>
            <a:off x="1986167" y="4181098"/>
            <a:ext cx="3826612" cy="2287724"/>
            <a:chOff x="1986167" y="4181098"/>
            <a:chExt cx="3826612" cy="228772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806C3DF-1CE6-D961-3183-C4A4AC21A8C3}"/>
                </a:ext>
              </a:extLst>
            </p:cNvPr>
            <p:cNvSpPr/>
            <p:nvPr/>
          </p:nvSpPr>
          <p:spPr>
            <a:xfrm>
              <a:off x="2020999" y="4211837"/>
              <a:ext cx="939830" cy="470513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F45BA7D-436B-776B-A884-3D39A2A58B56}"/>
                </a:ext>
              </a:extLst>
            </p:cNvPr>
            <p:cNvSpPr/>
            <p:nvPr/>
          </p:nvSpPr>
          <p:spPr>
            <a:xfrm>
              <a:off x="4414998" y="4181098"/>
              <a:ext cx="1360692" cy="4272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F79F6F4-8338-6DDE-DD69-B46856F10EA5}"/>
                </a:ext>
              </a:extLst>
            </p:cNvPr>
            <p:cNvSpPr/>
            <p:nvPr/>
          </p:nvSpPr>
          <p:spPr>
            <a:xfrm>
              <a:off x="1986167" y="4823462"/>
              <a:ext cx="1360692" cy="4272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10C6C13-9DBF-CC25-F0F5-32C35ACB0F8C}"/>
                </a:ext>
              </a:extLst>
            </p:cNvPr>
            <p:cNvSpPr/>
            <p:nvPr/>
          </p:nvSpPr>
          <p:spPr>
            <a:xfrm>
              <a:off x="4452087" y="4791634"/>
              <a:ext cx="1360692" cy="4272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E0280FB-FD43-E6AD-A77B-06C5B141F287}"/>
                </a:ext>
              </a:extLst>
            </p:cNvPr>
            <p:cNvSpPr/>
            <p:nvPr/>
          </p:nvSpPr>
          <p:spPr>
            <a:xfrm>
              <a:off x="1996792" y="6041540"/>
              <a:ext cx="1360692" cy="4272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47EADAF-CB41-BB1C-41B1-3C9F63EBFA43}"/>
                </a:ext>
              </a:extLst>
            </p:cNvPr>
            <p:cNvSpPr/>
            <p:nvPr/>
          </p:nvSpPr>
          <p:spPr>
            <a:xfrm>
              <a:off x="4414998" y="6017550"/>
              <a:ext cx="1360692" cy="42728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0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6A856-871E-0621-6867-4A308B51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A022F2-F847-8C63-751C-412B38F10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4C8CCA-AF40-C39F-4614-20A08D0E7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8" t="19047" r="12802" b="6375"/>
          <a:stretch/>
        </p:blipFill>
        <p:spPr>
          <a:xfrm>
            <a:off x="0" y="0"/>
            <a:ext cx="12314758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1584F41-12D4-1843-D5AE-944FC3BEB635}"/>
              </a:ext>
            </a:extLst>
          </p:cNvPr>
          <p:cNvSpPr txBox="1"/>
          <p:nvPr/>
        </p:nvSpPr>
        <p:spPr>
          <a:xfrm>
            <a:off x="10775731" y="11182"/>
            <a:ext cx="1534394" cy="707886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2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62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EEF24-40E1-1069-1B9A-D6D6BD85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8F7E4-A15D-5403-751C-5DCA4F7CD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385341-E81B-9007-E007-F6DF5C71A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2" t="19194" r="13132" b="5324"/>
          <a:stretch/>
        </p:blipFill>
        <p:spPr>
          <a:xfrm>
            <a:off x="0" y="0"/>
            <a:ext cx="12192000" cy="694786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4E97EB7-87A3-9F09-144C-79B1B9775AA3}"/>
              </a:ext>
            </a:extLst>
          </p:cNvPr>
          <p:cNvSpPr txBox="1"/>
          <p:nvPr/>
        </p:nvSpPr>
        <p:spPr>
          <a:xfrm>
            <a:off x="10657606" y="-36149"/>
            <a:ext cx="1534394" cy="707886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2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EAE4A0-305E-791F-DC33-C061082D2515}"/>
              </a:ext>
            </a:extLst>
          </p:cNvPr>
          <p:cNvSpPr/>
          <p:nvPr/>
        </p:nvSpPr>
        <p:spPr>
          <a:xfrm>
            <a:off x="1051194" y="1465118"/>
            <a:ext cx="4249882" cy="36050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96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42A06-1494-D987-C28A-59B85D6E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Partitioned Survival Model</a:t>
            </a:r>
            <a:endParaRPr lang="zh-TW" altLang="en-US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D51C42-25CF-21AE-D20F-88697666B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655" t="21215" r="28061" b="20169"/>
          <a:stretch/>
        </p:blipFill>
        <p:spPr>
          <a:xfrm>
            <a:off x="696191" y="2106570"/>
            <a:ext cx="2141320" cy="2792387"/>
          </a:xfrm>
        </p:spPr>
      </p:pic>
      <p:pic>
        <p:nvPicPr>
          <p:cNvPr id="4" name="圖片 3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DB377203-EF08-B8A1-9B59-CEFDF4C24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48" y="2106570"/>
            <a:ext cx="8653567" cy="43863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04E937C-D3F3-37EF-7729-BE5440D365F1}"/>
              </a:ext>
            </a:extLst>
          </p:cNvPr>
          <p:cNvSpPr txBox="1"/>
          <p:nvPr/>
        </p:nvSpPr>
        <p:spPr>
          <a:xfrm>
            <a:off x="696191" y="5215190"/>
            <a:ext cx="24522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https://www.frontiersin.org/journals/oncology/articles/10.3389/fonc.2021.768035/full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8D8B19-BFC9-9DE3-9879-86267F161FAB}"/>
              </a:ext>
            </a:extLst>
          </p:cNvPr>
          <p:cNvSpPr txBox="1"/>
          <p:nvPr/>
        </p:nvSpPr>
        <p:spPr>
          <a:xfrm>
            <a:off x="10657606" y="-36149"/>
            <a:ext cx="1534394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2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AE9F04-0B55-32AF-0DB2-2551AE42E3B2}"/>
              </a:ext>
            </a:extLst>
          </p:cNvPr>
          <p:cNvSpPr txBox="1"/>
          <p:nvPr/>
        </p:nvSpPr>
        <p:spPr>
          <a:xfrm>
            <a:off x="3778179" y="6129495"/>
            <a:ext cx="2833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Intervention group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7D2B4B-C1E8-E6BC-B634-2BC7248AA9C5}"/>
              </a:ext>
            </a:extLst>
          </p:cNvPr>
          <p:cNvSpPr txBox="1"/>
          <p:nvPr/>
        </p:nvSpPr>
        <p:spPr>
          <a:xfrm>
            <a:off x="7918100" y="6129495"/>
            <a:ext cx="2833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Comparator group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D855290-3021-C472-4520-FD3B06393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7" t="51428" r="52610" b="9451"/>
          <a:stretch/>
        </p:blipFill>
        <p:spPr>
          <a:xfrm>
            <a:off x="606212" y="3707520"/>
            <a:ext cx="2542233" cy="150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72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CF50A-4083-AB74-D53A-514DB79E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Partitioned Survival Model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210B91-5581-9461-A544-E6526CBC0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64" t="20806" r="25330" b="7546"/>
          <a:stretch/>
        </p:blipFill>
        <p:spPr>
          <a:xfrm>
            <a:off x="838200" y="1690688"/>
            <a:ext cx="2440769" cy="31827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C639643-EA77-2858-F1F5-5C38856B4B68}"/>
              </a:ext>
            </a:extLst>
          </p:cNvPr>
          <p:cNvSpPr txBox="1"/>
          <p:nvPr/>
        </p:nvSpPr>
        <p:spPr>
          <a:xfrm>
            <a:off x="838200" y="5008388"/>
            <a:ext cx="2331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https://www.frontiersin.org/journals/oncology/articles/10.3389/fonc.2021.728740/full</a:t>
            </a:r>
          </a:p>
        </p:txBody>
      </p:sp>
      <p:pic>
        <p:nvPicPr>
          <p:cNvPr id="10" name="內容版面配置區 8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D6252EFF-810E-622C-AD78-163DD609E4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39" r="1311"/>
          <a:stretch/>
        </p:blipFill>
        <p:spPr>
          <a:xfrm>
            <a:off x="3465507" y="2497961"/>
            <a:ext cx="7486909" cy="4132726"/>
          </a:xfrm>
          <a:prstGeom prst="rect">
            <a:avLst/>
          </a:prstGeom>
        </p:spPr>
      </p:pic>
      <p:pic>
        <p:nvPicPr>
          <p:cNvPr id="9" name="內容版面配置區 8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EA3A223D-152D-8F0A-35AD-025EF7ED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42"/>
          <a:stretch/>
        </p:blipFill>
        <p:spPr>
          <a:xfrm>
            <a:off x="837824" y="3526971"/>
            <a:ext cx="2332288" cy="1346480"/>
          </a:xfrm>
        </p:spPr>
      </p:pic>
    </p:spTree>
    <p:extLst>
      <p:ext uri="{BB962C8B-B14F-4D97-AF65-F5344CB8AC3E}">
        <p14:creationId xmlns:p14="http://schemas.microsoft.com/office/powerpoint/2010/main" val="180787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E0ECF54-206B-463E-910E-0147589CB2B8}"/>
              </a:ext>
            </a:extLst>
          </p:cNvPr>
          <p:cNvSpPr txBox="1"/>
          <p:nvPr/>
        </p:nvSpPr>
        <p:spPr>
          <a:xfrm>
            <a:off x="430050" y="1089170"/>
            <a:ext cx="11205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200" b="1" dirty="0">
                <a:solidFill>
                  <a:schemeClr val="accent1">
                    <a:lumMod val="75000"/>
                  </a:schemeClr>
                </a:solidFill>
              </a:rPr>
              <a:t>Incremental cost effectiveness ratio (ICER)  </a:t>
            </a:r>
          </a:p>
          <a:p>
            <a:pPr lvl="1"/>
            <a:r>
              <a:rPr lang="en-US" altLang="zh-TW" sz="2000" dirty="0">
                <a:solidFill>
                  <a:prstClr val="black"/>
                </a:solidFill>
              </a:rPr>
              <a:t>The cost per unit of the health outcome/effect. </a:t>
            </a:r>
            <a:endParaRPr lang="en-US" altLang="zh-TW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6A7B87E-8F33-4400-B73F-81ABBB124E2B}"/>
                  </a:ext>
                </a:extLst>
              </p:cNvPr>
              <p:cNvSpPr/>
              <p:nvPr/>
            </p:nvSpPr>
            <p:spPr>
              <a:xfrm>
                <a:off x="2034642" y="2016642"/>
                <a:ext cx="2493397" cy="65806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ICER</m:t>
                      </m:r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6A7B87E-8F33-4400-B73F-81ABBB124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42" y="2016642"/>
                <a:ext cx="2493397" cy="658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1D7682E-75DA-474F-84DF-95E83B52E892}"/>
                  </a:ext>
                </a:extLst>
              </p:cNvPr>
              <p:cNvSpPr txBox="1"/>
              <p:nvPr/>
            </p:nvSpPr>
            <p:spPr>
              <a:xfrm>
                <a:off x="970177" y="4460152"/>
                <a:ext cx="5125823" cy="1323439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/>
                  <a:t>C</a:t>
                </a:r>
                <a:r>
                  <a:rPr lang="en-US" altLang="zh-TW" sz="1600" baseline="-25000" dirty="0"/>
                  <a:t>1 </a:t>
                </a:r>
                <a:r>
                  <a:rPr lang="en-US" altLang="zh-TW" sz="1600" dirty="0"/>
                  <a:t>: the cost under the comparator.</a:t>
                </a:r>
              </a:p>
              <a:p>
                <a:r>
                  <a:rPr lang="en-US" altLang="zh-TW" sz="1600" dirty="0"/>
                  <a:t>C</a:t>
                </a:r>
                <a:r>
                  <a:rPr lang="en-US" altLang="zh-TW" sz="1600" baseline="-25000" dirty="0"/>
                  <a:t>2 </a:t>
                </a:r>
                <a:r>
                  <a:rPr lang="en-US" altLang="zh-TW" sz="1600" dirty="0"/>
                  <a:t>: the cost under the intervention of interest.</a:t>
                </a:r>
              </a:p>
              <a:p>
                <a:r>
                  <a:rPr lang="en-US" altLang="zh-TW" sz="1600" dirty="0"/>
                  <a:t>E</a:t>
                </a:r>
                <a:r>
                  <a:rPr lang="en-US" altLang="zh-TW" sz="1600" baseline="-25000" dirty="0"/>
                  <a:t>1</a:t>
                </a:r>
                <a:r>
                  <a:rPr lang="en-US" altLang="zh-TW" sz="1600" dirty="0"/>
                  <a:t> : the effectiveness under the comparator.</a:t>
                </a:r>
              </a:p>
              <a:p>
                <a:r>
                  <a:rPr lang="en-US" altLang="zh-TW" sz="1600" dirty="0"/>
                  <a:t>E</a:t>
                </a:r>
                <a:r>
                  <a:rPr lang="en-US" altLang="zh-TW" sz="1600" baseline="-25000" dirty="0"/>
                  <a:t>2</a:t>
                </a:r>
                <a:r>
                  <a:rPr lang="en-US" altLang="zh-TW" sz="1600" dirty="0"/>
                  <a:t> : the effectiveness under the intervention of interest.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600" i="1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TW" altLang="en-US" sz="1600" dirty="0"/>
                  <a:t>  </a:t>
                </a:r>
                <a:r>
                  <a:rPr lang="en-US" altLang="zh-TW" sz="1600" dirty="0"/>
                  <a:t>: threshold, willingness to pay (WTP)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1D7682E-75DA-474F-84DF-95E83B52E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7" y="4460152"/>
                <a:ext cx="5125823" cy="1323439"/>
              </a:xfrm>
              <a:prstGeom prst="rect">
                <a:avLst/>
              </a:prstGeom>
              <a:blipFill>
                <a:blip r:embed="rId4"/>
                <a:stretch>
                  <a:fillRect l="-595" t="-1382" b="-5069"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51B20B1-C9D2-4143-92E7-509D028D87FA}"/>
              </a:ext>
            </a:extLst>
          </p:cNvPr>
          <p:cNvSpPr/>
          <p:nvPr/>
        </p:nvSpPr>
        <p:spPr>
          <a:xfrm>
            <a:off x="891713" y="2122581"/>
            <a:ext cx="123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Function: </a:t>
            </a:r>
            <a:endParaRPr lang="zh-TW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1AB942-1E49-49B1-8F86-1CEEF2776FBA}"/>
              </a:ext>
            </a:extLst>
          </p:cNvPr>
          <p:cNvSpPr/>
          <p:nvPr/>
        </p:nvSpPr>
        <p:spPr>
          <a:xfrm>
            <a:off x="9126166" y="5461053"/>
            <a:ext cx="2824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prstClr val="black"/>
                </a:solidFill>
              </a:rPr>
              <a:t>(</a:t>
            </a:r>
            <a:r>
              <a:rPr lang="en-US" altLang="zh-TW" sz="1400" dirty="0" err="1">
                <a:solidFill>
                  <a:prstClr val="black"/>
                </a:solidFill>
              </a:rPr>
              <a:t>Edlin</a:t>
            </a:r>
            <a:r>
              <a:rPr lang="en-US" altLang="zh-TW" sz="1400" dirty="0">
                <a:solidFill>
                  <a:prstClr val="black"/>
                </a:solidFill>
              </a:rPr>
              <a:t> et al., 2015;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prstClr val="black"/>
                </a:solidFill>
              </a:rPr>
              <a:t>Gray et al., 2010) 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8215C91-0BAD-4ECE-922D-02069901F970}"/>
              </a:ext>
            </a:extLst>
          </p:cNvPr>
          <p:cNvSpPr txBox="1"/>
          <p:nvPr/>
        </p:nvSpPr>
        <p:spPr>
          <a:xfrm>
            <a:off x="428561" y="3013900"/>
            <a:ext cx="8329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200" b="1" dirty="0">
                <a:solidFill>
                  <a:schemeClr val="accent1">
                    <a:lumMod val="75000"/>
                  </a:schemeClr>
                </a:solidFill>
              </a:rPr>
              <a:t>Net monetary benefit (NMB)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2DD3124-E08C-4217-8168-6D4811442E6F}"/>
                  </a:ext>
                </a:extLst>
              </p:cNvPr>
              <p:cNvSpPr/>
              <p:nvPr/>
            </p:nvSpPr>
            <p:spPr>
              <a:xfrm>
                <a:off x="2033154" y="3545867"/>
                <a:ext cx="2493396" cy="61907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MB</m:t>
                      </m:r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altLang="zh-TW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zh-TW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2DD3124-E08C-4217-8168-6D4811442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154" y="3545867"/>
                <a:ext cx="2493396" cy="619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864F745-72D1-4927-A624-A4EF76B35D5B}"/>
              </a:ext>
            </a:extLst>
          </p:cNvPr>
          <p:cNvSpPr/>
          <p:nvPr/>
        </p:nvSpPr>
        <p:spPr>
          <a:xfrm>
            <a:off x="890226" y="3653927"/>
            <a:ext cx="123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Function: </a:t>
            </a:r>
            <a:endParaRPr lang="zh-TW" altLang="en-US" sz="2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1AEEC69-A128-4925-974E-680B63D37352}"/>
              </a:ext>
            </a:extLst>
          </p:cNvPr>
          <p:cNvSpPr/>
          <p:nvPr/>
        </p:nvSpPr>
        <p:spPr>
          <a:xfrm>
            <a:off x="5883955" y="2474652"/>
            <a:ext cx="456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b="1" dirty="0">
                <a:solidFill>
                  <a:srgbClr val="C00000"/>
                </a:solidFill>
              </a:rPr>
              <a:t>Decision criteria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79C98C-B7FE-4746-8828-3ACC9FBA38A0}"/>
              </a:ext>
            </a:extLst>
          </p:cNvPr>
          <p:cNvSpPr/>
          <p:nvPr/>
        </p:nvSpPr>
        <p:spPr>
          <a:xfrm>
            <a:off x="6273533" y="3546185"/>
            <a:ext cx="5800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l-GR" altLang="zh-TW" sz="2000" dirty="0"/>
              <a:t>λ</a:t>
            </a:r>
            <a:r>
              <a:rPr lang="en-US" altLang="zh-TW" sz="2000" dirty="0"/>
              <a:t> = 3 times of GDP</a:t>
            </a:r>
            <a:r>
              <a:rPr lang="zh-TW" altLang="en-US" sz="2000" dirty="0"/>
              <a:t> </a:t>
            </a:r>
            <a:r>
              <a:rPr lang="en-US" altLang="zh-TW" sz="2000" dirty="0"/>
              <a:t>per capita in Taiwan (2021)</a:t>
            </a:r>
            <a:endParaRPr lang="zh-TW" altLang="en-US" sz="1400" dirty="0">
              <a:solidFill>
                <a:prstClr val="black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2814A7-A1A1-49AB-8107-CA0914D466B6}"/>
              </a:ext>
            </a:extLst>
          </p:cNvPr>
          <p:cNvSpPr/>
          <p:nvPr/>
        </p:nvSpPr>
        <p:spPr>
          <a:xfrm>
            <a:off x="6409875" y="2849033"/>
            <a:ext cx="15378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ICER &lt;  </a:t>
            </a:r>
            <a:r>
              <a:rPr lang="el-GR" altLang="zh-TW" sz="2000" dirty="0"/>
              <a:t>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NMB &gt; 0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9A34FD-5BDF-43DA-87B6-B67AC21A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AF75-41BE-4FC6-89A3-19CA77C772FF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EC9180C-85A7-45C1-876E-9B55CAABC3C7}"/>
              </a:ext>
            </a:extLst>
          </p:cNvPr>
          <p:cNvSpPr txBox="1"/>
          <p:nvPr/>
        </p:nvSpPr>
        <p:spPr>
          <a:xfrm>
            <a:off x="0" y="171346"/>
            <a:ext cx="12192000" cy="59544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marL="361950" lvl="1"/>
            <a:r>
              <a:rPr lang="en-US" altLang="zh-TW" sz="2600" b="1" dirty="0">
                <a:solidFill>
                  <a:schemeClr val="bg1"/>
                </a:solidFill>
                <a:latin typeface="+mj-lt"/>
              </a:rPr>
              <a:t>3-4. Cost-effectiveness Analysis: Base-Case Analysis</a:t>
            </a:r>
            <a:endParaRPr lang="en-US" altLang="zh-TW" sz="2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5581B0-B119-A93D-26A8-C217FB4A535B}"/>
              </a:ext>
            </a:extLst>
          </p:cNvPr>
          <p:cNvSpPr txBox="1"/>
          <p:nvPr/>
        </p:nvSpPr>
        <p:spPr>
          <a:xfrm>
            <a:off x="10657606" y="-36149"/>
            <a:ext cx="1534394" cy="707886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2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8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901E11-8878-47FC-A8C6-989388DD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AF75-41BE-4FC6-89A3-19CA77C772FF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59AA54-7C0B-4834-8A01-7B320D66BAEF}"/>
              </a:ext>
            </a:extLst>
          </p:cNvPr>
          <p:cNvSpPr txBox="1"/>
          <p:nvPr/>
        </p:nvSpPr>
        <p:spPr>
          <a:xfrm>
            <a:off x="0" y="163511"/>
            <a:ext cx="12192000" cy="59544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marL="361950" lvl="1"/>
            <a:r>
              <a:rPr lang="en-US" altLang="zh-TW" sz="2600" b="1" dirty="0">
                <a:solidFill>
                  <a:schemeClr val="bg1"/>
                </a:solidFill>
                <a:latin typeface="+mj-lt"/>
              </a:rPr>
              <a:t>4-2. Base Case Analysis</a:t>
            </a:r>
            <a:endParaRPr lang="en-US" altLang="zh-TW" sz="26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068E1E3-0FF4-4825-BB18-4DEA366F5891}"/>
              </a:ext>
            </a:extLst>
          </p:cNvPr>
          <p:cNvGraphicFramePr>
            <a:graphicFrameLocks noGrp="1"/>
          </p:cNvGraphicFramePr>
          <p:nvPr/>
        </p:nvGraphicFramePr>
        <p:xfrm>
          <a:off x="512190" y="1246785"/>
          <a:ext cx="11167620" cy="4518953"/>
        </p:xfrm>
        <a:graphic>
          <a:graphicData uri="http://schemas.openxmlformats.org/drawingml/2006/table">
            <a:tbl>
              <a:tblPr firstRow="1" firstCol="1" bandRow="1"/>
              <a:tblGrid>
                <a:gridCol w="3188655">
                  <a:extLst>
                    <a:ext uri="{9D8B030D-6E8A-4147-A177-3AD203B41FA5}">
                      <a16:colId xmlns:a16="http://schemas.microsoft.com/office/drawing/2014/main" val="3797764555"/>
                    </a:ext>
                  </a:extLst>
                </a:gridCol>
                <a:gridCol w="2686156">
                  <a:extLst>
                    <a:ext uri="{9D8B030D-6E8A-4147-A177-3AD203B41FA5}">
                      <a16:colId xmlns:a16="http://schemas.microsoft.com/office/drawing/2014/main" val="2109003023"/>
                    </a:ext>
                  </a:extLst>
                </a:gridCol>
                <a:gridCol w="2886497">
                  <a:extLst>
                    <a:ext uri="{9D8B030D-6E8A-4147-A177-3AD203B41FA5}">
                      <a16:colId xmlns:a16="http://schemas.microsoft.com/office/drawing/2014/main" val="1967333530"/>
                    </a:ext>
                  </a:extLst>
                </a:gridCol>
                <a:gridCol w="2406312">
                  <a:extLst>
                    <a:ext uri="{9D8B030D-6E8A-4147-A177-3AD203B41FA5}">
                      <a16:colId xmlns:a16="http://schemas.microsoft.com/office/drawing/2014/main" val="3448826032"/>
                    </a:ext>
                  </a:extLst>
                </a:gridCol>
              </a:tblGrid>
              <a:tr h="43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TW" sz="1800" b="1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Current regimen</a:t>
                      </a: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(5FU)</a:t>
                      </a:r>
                      <a:endParaRPr lang="zh-TW" sz="1800" b="1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New regimen</a:t>
                      </a:r>
                    </a:p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(mFOLFOX/pemigatinib)</a:t>
                      </a:r>
                      <a:endParaRPr lang="zh-TW" sz="1800" b="1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Incremental change</a:t>
                      </a:r>
                      <a:endParaRPr lang="zh-TW" sz="1800" b="1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56231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Cost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524,472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984,168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459,697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055419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 indent="16319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Total cost of PF state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369,229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795,614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27189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 marL="685800" lvl="1" indent="-2286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Genetic test cost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30,000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257479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 marL="685800" lvl="1" indent="-2286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Medication costs (PF)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63,430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387,176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758930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 marL="685800" lvl="1" indent="-2286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"/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Non-medication cost (PF)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305,799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378,437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820336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 indent="16319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Total cost of PD state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155,243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188,555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874556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Life years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334150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 indent="16319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Progression-free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0.36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0.48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0.12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679043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 indent="16319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Overall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0.67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0.86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0.19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295006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Quality-adjusted life years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79306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 indent="16319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Progression-free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0.26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0.35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0.09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764890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 indent="16319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Overall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0.47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0.61</a:t>
                      </a:r>
                      <a:endParaRPr lang="zh-TW" sz="1600" kern="10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0.13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675710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Incremental cost per QALY (ICER)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3,411,098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211163"/>
                  </a:ext>
                </a:extLst>
              </a:tr>
              <a:tr h="1864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NMB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600" kern="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-70,269</a:t>
                      </a:r>
                      <a:endParaRPr lang="zh-TW" sz="16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05741"/>
                  </a:ext>
                </a:extLst>
              </a:tr>
              <a:tr h="211875"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LYs: life years, QALYs: quality-adjusted life years, ICER: incremental cost-effectiveness ratio, NMB: net monetary benefit</a:t>
                      </a:r>
                      <a:endParaRPr lang="zh-TW" sz="1200" kern="100" dirty="0">
                        <a:effectLst/>
                        <a:latin typeface="+mn-lt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311" marR="6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38775"/>
                  </a:ext>
                </a:extLst>
              </a:tr>
            </a:tbl>
          </a:graphicData>
        </a:graphic>
      </p:graphicFrame>
      <p:sp>
        <p:nvSpPr>
          <p:cNvPr id="24" name="文字方塊 23">
            <a:extLst>
              <a:ext uri="{FF2B5EF4-FFF2-40B4-BE49-F238E27FC236}">
                <a16:creationId xmlns:a16="http://schemas.microsoft.com/office/drawing/2014/main" id="{53A8F813-47C5-4035-964D-F4245BC845B5}"/>
              </a:ext>
            </a:extLst>
          </p:cNvPr>
          <p:cNvSpPr txBox="1"/>
          <p:nvPr/>
        </p:nvSpPr>
        <p:spPr>
          <a:xfrm>
            <a:off x="1415845" y="5756720"/>
            <a:ext cx="4600491" cy="83111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Findings: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ICER (NT$ 3,411,098) &gt; WTP (NT$2,889,684</a:t>
            </a:r>
            <a:r>
              <a:rPr lang="el-GR" altLang="zh-TW" dirty="0"/>
              <a:t>) 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NMB (NT$ -70,269) &lt; 0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C134278-EF45-4D76-991E-1A2912429C6D}"/>
              </a:ext>
            </a:extLst>
          </p:cNvPr>
          <p:cNvSpPr txBox="1"/>
          <p:nvPr/>
        </p:nvSpPr>
        <p:spPr>
          <a:xfrm>
            <a:off x="339563" y="840280"/>
            <a:ext cx="9000380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TW"/>
            </a:defPPr>
            <a:lvl1pPr marL="439738" indent="-439738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 sz="2200" b="1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r>
              <a:rPr lang="en-US" altLang="zh-TW" sz="2400" dirty="0"/>
              <a:t>Base-case: Cost-effectiveness outcomes in 5 years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06697B0-A882-43B9-B980-55BA396B4862}"/>
              </a:ext>
            </a:extLst>
          </p:cNvPr>
          <p:cNvSpPr txBox="1"/>
          <p:nvPr/>
        </p:nvSpPr>
        <p:spPr>
          <a:xfrm>
            <a:off x="6642432" y="5059930"/>
            <a:ext cx="3855334" cy="4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TW" dirty="0"/>
              <a:t>WTP (</a:t>
            </a:r>
            <a:r>
              <a:rPr lang="el-GR" altLang="zh-TW" dirty="0"/>
              <a:t>λ</a:t>
            </a:r>
            <a:r>
              <a:rPr lang="en-US" altLang="zh-TW" dirty="0"/>
              <a:t>) = 3 times GDP (NT$2,889,684)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E00B171-9C5E-465B-93EE-47EAFC86C793}"/>
              </a:ext>
            </a:extLst>
          </p:cNvPr>
          <p:cNvSpPr/>
          <p:nvPr/>
        </p:nvSpPr>
        <p:spPr>
          <a:xfrm>
            <a:off x="10607397" y="1841095"/>
            <a:ext cx="1072413" cy="262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4C9B0D-0367-4F74-A4BE-A44A5FB2DFC8}"/>
              </a:ext>
            </a:extLst>
          </p:cNvPr>
          <p:cNvSpPr/>
          <p:nvPr/>
        </p:nvSpPr>
        <p:spPr>
          <a:xfrm>
            <a:off x="10726580" y="3992080"/>
            <a:ext cx="975002" cy="262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8347358-2830-4EBB-A4A3-9B67105E81E0}"/>
              </a:ext>
            </a:extLst>
          </p:cNvPr>
          <p:cNvSpPr/>
          <p:nvPr/>
        </p:nvSpPr>
        <p:spPr>
          <a:xfrm>
            <a:off x="10726580" y="4749215"/>
            <a:ext cx="975002" cy="262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EBADF82-7BD6-4B77-860E-B3F2011E3E1F}"/>
              </a:ext>
            </a:extLst>
          </p:cNvPr>
          <p:cNvSpPr/>
          <p:nvPr/>
        </p:nvSpPr>
        <p:spPr>
          <a:xfrm>
            <a:off x="10726580" y="5005410"/>
            <a:ext cx="975002" cy="5552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E2047DC-4459-4BC2-A435-B48B39AF8281}"/>
              </a:ext>
            </a:extLst>
          </p:cNvPr>
          <p:cNvSpPr txBox="1"/>
          <p:nvPr/>
        </p:nvSpPr>
        <p:spPr>
          <a:xfrm>
            <a:off x="6642432" y="5920722"/>
            <a:ext cx="3355725" cy="7308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defPPr>
              <a:defRPr lang="zh-TW"/>
            </a:defPPr>
            <a:lvl1pPr algn="ctr"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TW" dirty="0"/>
              <a:t>NOT </a:t>
            </a:r>
            <a:r>
              <a:rPr lang="en-US" altLang="zh-TW" dirty="0">
                <a:solidFill>
                  <a:schemeClr val="bg1"/>
                </a:solidFill>
              </a:rPr>
              <a:t>cost-effectiveness in base-case analysis!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D86632-482D-68E1-653E-1EEA025508DB}"/>
              </a:ext>
            </a:extLst>
          </p:cNvPr>
          <p:cNvSpPr txBox="1"/>
          <p:nvPr/>
        </p:nvSpPr>
        <p:spPr>
          <a:xfrm>
            <a:off x="10657606" y="-36149"/>
            <a:ext cx="1534394" cy="707886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2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94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43DC5-F37B-4915-A834-B261B75A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84C505-7805-41AE-AACB-E5DFACA5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68A943-428F-43DC-83DD-438BEBB25B32}"/>
              </a:ext>
            </a:extLst>
          </p:cNvPr>
          <p:cNvSpPr/>
          <p:nvPr/>
        </p:nvSpPr>
        <p:spPr>
          <a:xfrm>
            <a:off x="838200" y="6215974"/>
            <a:ext cx="75841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/>
              <a:t>https://www.youtube.com/watch?v=FUY07dvaUuE&amp;list=RDCMUC1S4Jeodbr5EbsCOIgBWJPQ&amp;index=1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A21E6A-6CEC-4AB0-9936-B82D61C6F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" r="40919" b="7075"/>
          <a:stretch/>
        </p:blipFill>
        <p:spPr>
          <a:xfrm>
            <a:off x="838200" y="559837"/>
            <a:ext cx="5807712" cy="5486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BB52711-C929-4B3E-AEFF-D1B3F41ED15D}"/>
              </a:ext>
            </a:extLst>
          </p:cNvPr>
          <p:cNvSpPr txBox="1"/>
          <p:nvPr/>
        </p:nvSpPr>
        <p:spPr>
          <a:xfrm>
            <a:off x="838200" y="648866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0:33</a:t>
            </a:r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AD7FE7-53C4-43C4-8492-B0B2ED29A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F9A1B8-A8E6-A2CA-72AF-0AA1747B1913}"/>
              </a:ext>
            </a:extLst>
          </p:cNvPr>
          <p:cNvSpPr/>
          <p:nvPr/>
        </p:nvSpPr>
        <p:spPr>
          <a:xfrm>
            <a:off x="7840719" y="3471041"/>
            <a:ext cx="3888828" cy="306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75EC28-57F6-F43E-FE6C-9297328AF775}"/>
              </a:ext>
            </a:extLst>
          </p:cNvPr>
          <p:cNvSpPr/>
          <p:nvPr/>
        </p:nvSpPr>
        <p:spPr>
          <a:xfrm>
            <a:off x="6369269" y="2984938"/>
            <a:ext cx="1797269" cy="7072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A011259-31D6-F723-6B46-6EC3F4072091}"/>
              </a:ext>
            </a:extLst>
          </p:cNvPr>
          <p:cNvCxnSpPr>
            <a:cxnSpLocks/>
          </p:cNvCxnSpPr>
          <p:nvPr/>
        </p:nvCxnSpPr>
        <p:spPr>
          <a:xfrm>
            <a:off x="9681156" y="2112579"/>
            <a:ext cx="0" cy="10930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654658-14AF-7EF0-2966-D3BD864CFC6D}"/>
              </a:ext>
            </a:extLst>
          </p:cNvPr>
          <p:cNvSpPr txBox="1"/>
          <p:nvPr/>
        </p:nvSpPr>
        <p:spPr>
          <a:xfrm>
            <a:off x="94593" y="6464278"/>
            <a:ext cx="338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(Figure sourced from the internet)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4DE2BA-F002-EFA7-3AE1-29F71565B72C}"/>
              </a:ext>
            </a:extLst>
          </p:cNvPr>
          <p:cNvSpPr txBox="1"/>
          <p:nvPr/>
        </p:nvSpPr>
        <p:spPr>
          <a:xfrm>
            <a:off x="9317047" y="2258493"/>
            <a:ext cx="278035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b="1" i="1" dirty="0">
                <a:solidFill>
                  <a:srgbClr val="C00000"/>
                </a:solidFill>
                <a:effectLst/>
                <a:latin typeface="Söhne"/>
              </a:rPr>
              <a:t>Explore beyond the surface</a:t>
            </a:r>
          </a:p>
          <a:p>
            <a:r>
              <a:rPr lang="en-US" altLang="zh-TW" b="1" i="1" dirty="0">
                <a:solidFill>
                  <a:srgbClr val="C00000"/>
                </a:solidFill>
                <a:effectLst/>
                <a:latin typeface="Söhne"/>
              </a:rPr>
              <a:t>Look beneath the surface</a:t>
            </a:r>
            <a:endParaRPr lang="zh-TW" altLang="en-US" b="1" i="1" dirty="0">
              <a:solidFill>
                <a:srgbClr val="C0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373B17-E9E2-C831-6F42-4D0B92934CA2}"/>
              </a:ext>
            </a:extLst>
          </p:cNvPr>
          <p:cNvSpPr/>
          <p:nvPr/>
        </p:nvSpPr>
        <p:spPr>
          <a:xfrm>
            <a:off x="9409200" y="2112579"/>
            <a:ext cx="2596051" cy="116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44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EFA70-A436-6501-05C3-E15AE9ED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>
                <a:latin typeface="+mn-lt"/>
              </a:rPr>
              <a:t>Q1: </a:t>
            </a:r>
            <a:r>
              <a:rPr lang="en-US" altLang="zh-TW" sz="3600" b="0" i="0" dirty="0">
                <a:solidFill>
                  <a:srgbClr val="374151"/>
                </a:solidFill>
                <a:effectLst/>
                <a:latin typeface="+mn-lt"/>
              </a:rPr>
              <a:t>When we make decisions based on point estimates in cost-effectiveness analysis, what potential issues or concerns are there?</a:t>
            </a:r>
            <a:endParaRPr lang="zh-TW" altLang="en-US" sz="3600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E2DC58-77F2-059A-F560-A2619042F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b="1" i="1" dirty="0">
                <a:solidFill>
                  <a:srgbClr val="C00000"/>
                </a:solidFill>
              </a:rPr>
              <a:t>Why</a:t>
            </a:r>
            <a:r>
              <a:rPr lang="en-US" altLang="zh-TW" dirty="0"/>
              <a:t> and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b="1" i="1" dirty="0">
                <a:solidFill>
                  <a:srgbClr val="0070C0"/>
                </a:solidFill>
              </a:rPr>
              <a:t>what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do we (have to) be worried or concerned about the “evidence-based” decision? </a:t>
            </a:r>
          </a:p>
          <a:p>
            <a:endParaRPr lang="en-US" altLang="zh-TW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sz="2600" b="1" i="1" dirty="0">
                <a:solidFill>
                  <a:srgbClr val="C00000"/>
                </a:solidFill>
              </a:rPr>
              <a:t>Why? </a:t>
            </a:r>
          </a:p>
          <a:p>
            <a:pPr marL="457200" lvl="1" indent="0">
              <a:buNone/>
            </a:pPr>
            <a:r>
              <a:rPr lang="en-US" altLang="zh-TW" dirty="0"/>
              <a:t>An inadequate or wrong decision:</a:t>
            </a:r>
          </a:p>
          <a:p>
            <a:pPr lvl="2"/>
            <a:r>
              <a:rPr lang="en-US" altLang="zh-TW" dirty="0"/>
              <a:t>Harms:</a:t>
            </a:r>
            <a:r>
              <a:rPr lang="zh-TW" altLang="en-US" dirty="0"/>
              <a:t> </a:t>
            </a:r>
            <a:r>
              <a:rPr lang="en-US" altLang="zh-TW" dirty="0"/>
              <a:t>irreversible damage (lost life years)</a:t>
            </a:r>
          </a:p>
          <a:p>
            <a:pPr lvl="2"/>
            <a:r>
              <a:rPr lang="en-US" altLang="zh-TW" dirty="0"/>
              <a:t>Opportunity cost: irreversible resources (no chance for the re-</a:t>
            </a:r>
            <a:r>
              <a:rPr lang="en-US" altLang="zh-TW" dirty="0" err="1"/>
              <a:t>investiment</a:t>
            </a:r>
            <a:r>
              <a:rPr lang="en-US" altLang="zh-TW" dirty="0"/>
              <a:t>)                    </a:t>
            </a:r>
          </a:p>
          <a:p>
            <a:pPr marL="914400" lvl="2" indent="0">
              <a:buNone/>
            </a:pPr>
            <a:r>
              <a:rPr lang="en-US" altLang="zh-TW" dirty="0"/>
              <a:t>       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sz="2600" b="1" i="1" dirty="0">
                <a:solidFill>
                  <a:srgbClr val="0070C0"/>
                </a:solidFill>
              </a:rPr>
              <a:t>What? </a:t>
            </a:r>
          </a:p>
          <a:p>
            <a:pPr marL="457200" lvl="1" indent="0">
              <a:buNone/>
            </a:pPr>
            <a:r>
              <a:rPr lang="en-US" altLang="zh-TW" dirty="0"/>
              <a:t>Not sure about the evidence (point estimates of CEA and NMB/NHB):</a:t>
            </a:r>
          </a:p>
          <a:p>
            <a:pPr lvl="2"/>
            <a:r>
              <a:rPr lang="en-US" altLang="zh-TW" dirty="0"/>
              <a:t>Wrong evidence</a:t>
            </a:r>
            <a:r>
              <a:rPr lang="zh-TW" altLang="en-US" dirty="0"/>
              <a:t> </a:t>
            </a:r>
            <a:r>
              <a:rPr lang="en-US" altLang="zh-TW" dirty="0"/>
              <a:t>(biased information)</a:t>
            </a:r>
          </a:p>
          <a:p>
            <a:pPr lvl="2"/>
            <a:r>
              <a:rPr lang="en-US" altLang="zh-TW" dirty="0"/>
              <a:t>Insufficient evidence (incomplete information)</a:t>
            </a:r>
          </a:p>
          <a:p>
            <a:pPr lvl="2"/>
            <a:r>
              <a:rPr lang="en-US" altLang="zh-TW" dirty="0"/>
              <a:t>Uncertain evidence: risk (imperfect information)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5B91D1-783F-3BF7-2BDA-B935A93F43E5}"/>
              </a:ext>
            </a:extLst>
          </p:cNvPr>
          <p:cNvSpPr/>
          <p:nvPr/>
        </p:nvSpPr>
        <p:spPr>
          <a:xfrm>
            <a:off x="1366344" y="3271345"/>
            <a:ext cx="7872249" cy="3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5E810A-EFA4-2CA3-2DAA-CE877308DA23}"/>
              </a:ext>
            </a:extLst>
          </p:cNvPr>
          <p:cNvSpPr/>
          <p:nvPr/>
        </p:nvSpPr>
        <p:spPr>
          <a:xfrm>
            <a:off x="1282260" y="3596937"/>
            <a:ext cx="8744610" cy="3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F78691-EF74-B61D-5D88-CB3312D64936}"/>
              </a:ext>
            </a:extLst>
          </p:cNvPr>
          <p:cNvSpPr/>
          <p:nvPr/>
        </p:nvSpPr>
        <p:spPr>
          <a:xfrm>
            <a:off x="1366341" y="3955489"/>
            <a:ext cx="8818184" cy="3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9D016E-213A-BBB8-35DC-465033F0B8C1}"/>
              </a:ext>
            </a:extLst>
          </p:cNvPr>
          <p:cNvSpPr/>
          <p:nvPr/>
        </p:nvSpPr>
        <p:spPr>
          <a:xfrm>
            <a:off x="1566043" y="5215688"/>
            <a:ext cx="7872249" cy="3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16110D-2369-DBBF-3634-A1CCB1C27158}"/>
              </a:ext>
            </a:extLst>
          </p:cNvPr>
          <p:cNvSpPr/>
          <p:nvPr/>
        </p:nvSpPr>
        <p:spPr>
          <a:xfrm>
            <a:off x="1566042" y="5523656"/>
            <a:ext cx="7872249" cy="3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323BEC-AAC3-C741-D6EC-E4FC32C213E4}"/>
              </a:ext>
            </a:extLst>
          </p:cNvPr>
          <p:cNvSpPr/>
          <p:nvPr/>
        </p:nvSpPr>
        <p:spPr>
          <a:xfrm>
            <a:off x="1566042" y="5872230"/>
            <a:ext cx="7872249" cy="3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4F9CE9-5ABE-99E5-6D61-5EFC37607452}"/>
              </a:ext>
            </a:extLst>
          </p:cNvPr>
          <p:cNvSpPr/>
          <p:nvPr/>
        </p:nvSpPr>
        <p:spPr>
          <a:xfrm>
            <a:off x="1566040" y="6192869"/>
            <a:ext cx="7872249" cy="3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98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8B4CB-D18F-243F-CC65-436279D6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CD30FD-AA9A-CF1A-97D4-22BE61D2F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5" t="15019" r="17156" b="6239"/>
          <a:stretch/>
        </p:blipFill>
        <p:spPr>
          <a:xfrm>
            <a:off x="1826850" y="744659"/>
            <a:ext cx="9785592" cy="5812392"/>
          </a:xfrm>
          <a:prstGeom prst="rect">
            <a:avLst/>
          </a:prstGeom>
        </p:spPr>
      </p:pic>
      <p:sp>
        <p:nvSpPr>
          <p:cNvPr id="6" name="右大括弧 5">
            <a:extLst>
              <a:ext uri="{FF2B5EF4-FFF2-40B4-BE49-F238E27FC236}">
                <a16:creationId xmlns:a16="http://schemas.microsoft.com/office/drawing/2014/main" id="{40540C63-AF0A-1669-F05E-868F147AE84A}"/>
              </a:ext>
            </a:extLst>
          </p:cNvPr>
          <p:cNvSpPr/>
          <p:nvPr/>
        </p:nvSpPr>
        <p:spPr>
          <a:xfrm flipH="1">
            <a:off x="2400709" y="2348741"/>
            <a:ext cx="342491" cy="116397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EA62082-5CA7-57B2-AD47-0E7D6CED9637}"/>
              </a:ext>
            </a:extLst>
          </p:cNvPr>
          <p:cNvCxnSpPr>
            <a:cxnSpLocks/>
          </p:cNvCxnSpPr>
          <p:nvPr/>
        </p:nvCxnSpPr>
        <p:spPr>
          <a:xfrm>
            <a:off x="7010286" y="2646040"/>
            <a:ext cx="374179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C827B3DD-BBC6-6C90-1FA4-B7B3314173D3}"/>
              </a:ext>
            </a:extLst>
          </p:cNvPr>
          <p:cNvCxnSpPr>
            <a:cxnSpLocks/>
          </p:cNvCxnSpPr>
          <p:nvPr/>
        </p:nvCxnSpPr>
        <p:spPr>
          <a:xfrm>
            <a:off x="3125732" y="3429000"/>
            <a:ext cx="452579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CEC7AC-CC60-5234-083B-636F022390CC}"/>
              </a:ext>
            </a:extLst>
          </p:cNvPr>
          <p:cNvSpPr txBox="1"/>
          <p:nvPr/>
        </p:nvSpPr>
        <p:spPr>
          <a:xfrm>
            <a:off x="320916" y="2336399"/>
            <a:ext cx="2309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C00000"/>
                </a:solidFill>
                <a:effectLst/>
                <a:latin typeface="Söhne"/>
              </a:rPr>
              <a:t>The repercussions of a wrong decision, founded on</a:t>
            </a:r>
          </a:p>
          <a:p>
            <a:r>
              <a:rPr lang="en-US" altLang="zh-TW" b="0" i="0" dirty="0">
                <a:solidFill>
                  <a:srgbClr val="C00000"/>
                </a:solidFill>
                <a:effectLst/>
                <a:latin typeface="Söhne"/>
              </a:rPr>
              <a:t>inadequate evidence.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4097F5C-F61D-683B-F1DF-5781258D8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37219"/>
            <a:ext cx="1838848" cy="10651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BF540A-0F03-CCCD-E1A8-1449FFDE6181}"/>
              </a:ext>
            </a:extLst>
          </p:cNvPr>
          <p:cNvSpPr/>
          <p:nvPr/>
        </p:nvSpPr>
        <p:spPr>
          <a:xfrm>
            <a:off x="2630737" y="3555484"/>
            <a:ext cx="9240347" cy="3044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CC73A78-09DD-AFD9-29F4-90470369DE2C}"/>
              </a:ext>
            </a:extLst>
          </p:cNvPr>
          <p:cNvCxnSpPr>
            <a:cxnSpLocks/>
          </p:cNvCxnSpPr>
          <p:nvPr/>
        </p:nvCxnSpPr>
        <p:spPr>
          <a:xfrm flipV="1">
            <a:off x="8807670" y="2774731"/>
            <a:ext cx="0" cy="1902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A311953-5A97-06AA-3BAF-9A9609A6D325}"/>
              </a:ext>
            </a:extLst>
          </p:cNvPr>
          <p:cNvSpPr txBox="1"/>
          <p:nvPr/>
        </p:nvSpPr>
        <p:spPr>
          <a:xfrm>
            <a:off x="6354641" y="4751814"/>
            <a:ext cx="539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0" i="1" dirty="0">
                <a:solidFill>
                  <a:srgbClr val="0070C0"/>
                </a:solidFill>
                <a:effectLst/>
                <a:latin typeface="Söhne"/>
              </a:rPr>
              <a:t>What crucial aspects have we overlooked in our CEA analysis?</a:t>
            </a:r>
            <a:endParaRPr lang="zh-TW" altLang="en-US" sz="2400" i="1" dirty="0">
              <a:solidFill>
                <a:srgbClr val="0070C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557928-29A1-CF46-C91D-BB532A69C2DC}"/>
              </a:ext>
            </a:extLst>
          </p:cNvPr>
          <p:cNvSpPr/>
          <p:nvPr/>
        </p:nvSpPr>
        <p:spPr>
          <a:xfrm>
            <a:off x="6096000" y="4677103"/>
            <a:ext cx="5654564" cy="90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14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A579E-D830-4186-B240-D9A09706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/>
                <a:cs typeface="Calibri Light"/>
              </a:rPr>
              <a:t>Agenda 202</a:t>
            </a:r>
            <a:r>
              <a:rPr lang="en-US" altLang="zh-TW" dirty="0">
                <a:ea typeface="新細明體"/>
                <a:cs typeface="Calibri Light"/>
              </a:rPr>
              <a:t>31031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BE3299-7CAD-4D80-AD96-E3826C3FB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>
                <a:ea typeface="新細明體"/>
                <a:cs typeface="Calibri"/>
              </a:rPr>
              <a:t>1st hour: </a:t>
            </a:r>
            <a:r>
              <a:rPr lang="en-US" altLang="zh-TW" dirty="0">
                <a:ea typeface="新細明體"/>
                <a:cs typeface="Calibri"/>
              </a:rPr>
              <a:t>quick review and </a:t>
            </a:r>
            <a:r>
              <a:rPr lang="zh-TW" altLang="en-US" dirty="0">
                <a:ea typeface="新細明體"/>
                <a:cs typeface="Calibri"/>
              </a:rPr>
              <a:t>R package – </a:t>
            </a:r>
            <a:r>
              <a:rPr lang="en-US" altLang="zh-TW" dirty="0">
                <a:ea typeface="新細明體"/>
                <a:cs typeface="Calibri"/>
              </a:rPr>
              <a:t>time-varying values</a:t>
            </a:r>
            <a:endParaRPr lang="zh-TW" altLang="en-US" dirty="0">
              <a:ea typeface="新細明體" panose="02020500000000000000" pitchFamily="18" charset="-120"/>
              <a:cs typeface="Calibri"/>
            </a:endParaRPr>
          </a:p>
          <a:p>
            <a:r>
              <a:rPr lang="zh-TW" altLang="en-US" dirty="0">
                <a:ea typeface="新細明體"/>
                <a:cs typeface="Calibri"/>
              </a:rPr>
              <a:t>2nd hour: </a:t>
            </a:r>
            <a:r>
              <a:rPr lang="en-US" altLang="zh-TW" dirty="0">
                <a:ea typeface="新細明體"/>
                <a:cs typeface="Calibri"/>
              </a:rPr>
              <a:t>video and </a:t>
            </a:r>
            <a:r>
              <a:rPr lang="zh-TW" altLang="en-US" dirty="0">
                <a:ea typeface="新細明體"/>
                <a:cs typeface="Calibri"/>
              </a:rPr>
              <a:t>self-study</a:t>
            </a:r>
          </a:p>
          <a:p>
            <a:r>
              <a:rPr lang="zh-TW" altLang="en-US" dirty="0">
                <a:ea typeface="新細明體"/>
                <a:cs typeface="Calibri"/>
              </a:rPr>
              <a:t>3rd hour: discussion – </a:t>
            </a:r>
            <a:r>
              <a:rPr lang="en-US" altLang="zh-TW" dirty="0">
                <a:ea typeface="新細明體"/>
                <a:cs typeface="Calibri"/>
              </a:rPr>
              <a:t> uncertainty/heterogeneity</a:t>
            </a:r>
            <a:endParaRPr lang="zh-TW" altLang="en-US" dirty="0">
              <a:ea typeface="新細明體"/>
              <a:cs typeface="Calibri"/>
            </a:endParaRPr>
          </a:p>
          <a:p>
            <a:pPr marL="0" indent="0">
              <a:buNone/>
            </a:pPr>
            <a:endParaRPr lang="zh-TW" altLang="en-US" dirty="0">
              <a:ea typeface="新細明體"/>
              <a:cs typeface="Calibri"/>
            </a:endParaRPr>
          </a:p>
          <a:p>
            <a:pPr marL="0" indent="0">
              <a:buNone/>
            </a:pPr>
            <a:r>
              <a:rPr lang="en-US" altLang="zh-TW" dirty="0">
                <a:ea typeface="新細明體"/>
                <a:cs typeface="Calibri"/>
              </a:rPr>
              <a:t>Homework</a:t>
            </a:r>
            <a:r>
              <a:rPr lang="zh-TW" altLang="en-US" dirty="0">
                <a:ea typeface="新細明體"/>
                <a:cs typeface="Calibri"/>
              </a:rPr>
              <a:t> for 202</a:t>
            </a:r>
            <a:r>
              <a:rPr lang="en-US" altLang="zh-TW" dirty="0">
                <a:ea typeface="新細明體"/>
                <a:cs typeface="Calibri"/>
              </a:rPr>
              <a:t>31107: </a:t>
            </a:r>
          </a:p>
          <a:p>
            <a:pPr marL="0" indent="0">
              <a:buNone/>
            </a:pPr>
            <a:r>
              <a:rPr lang="en-US" altLang="zh-TW" dirty="0"/>
              <a:t>Exercise 3.5 Hip Fracture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(MUST)</a:t>
            </a:r>
          </a:p>
          <a:p>
            <a:pPr marL="0" indent="0">
              <a:buNone/>
            </a:pPr>
            <a:r>
              <a:rPr lang="en-US" altLang="zh-TW" dirty="0"/>
              <a:t>Videos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(if no time to read Briggs and </a:t>
            </a:r>
            <a:r>
              <a:rPr lang="en-US" altLang="zh-TW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Edlin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909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6A856-871E-0621-6867-4A308B51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A022F2-F847-8C63-751C-412B38F10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4C8CCA-AF40-C39F-4614-20A08D0E7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8" t="19047" r="12802" b="6375"/>
          <a:stretch/>
        </p:blipFill>
        <p:spPr>
          <a:xfrm>
            <a:off x="0" y="0"/>
            <a:ext cx="12314758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1584F41-12D4-1843-D5AE-944FC3BEB635}"/>
              </a:ext>
            </a:extLst>
          </p:cNvPr>
          <p:cNvSpPr txBox="1"/>
          <p:nvPr/>
        </p:nvSpPr>
        <p:spPr>
          <a:xfrm>
            <a:off x="10775731" y="11182"/>
            <a:ext cx="1534394" cy="707886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2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45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EEF24-40E1-1069-1B9A-D6D6BD85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8F7E4-A15D-5403-751C-5DCA4F7CD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385341-E81B-9007-E007-F6DF5C71A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2" t="19194" r="13132" b="5324"/>
          <a:stretch/>
        </p:blipFill>
        <p:spPr>
          <a:xfrm>
            <a:off x="0" y="0"/>
            <a:ext cx="12192000" cy="694786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4E97EB7-87A3-9F09-144C-79B1B9775AA3}"/>
              </a:ext>
            </a:extLst>
          </p:cNvPr>
          <p:cNvSpPr txBox="1"/>
          <p:nvPr/>
        </p:nvSpPr>
        <p:spPr>
          <a:xfrm>
            <a:off x="10657606" y="-36149"/>
            <a:ext cx="1534394" cy="707886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2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EAE4A0-305E-791F-DC33-C061082D2515}"/>
              </a:ext>
            </a:extLst>
          </p:cNvPr>
          <p:cNvSpPr/>
          <p:nvPr/>
        </p:nvSpPr>
        <p:spPr>
          <a:xfrm>
            <a:off x="1051194" y="1465118"/>
            <a:ext cx="4249882" cy="36050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071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42A06-1494-D987-C28A-59B85D6E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Partitioned Survival Model</a:t>
            </a:r>
            <a:endParaRPr lang="zh-TW" altLang="en-US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D51C42-25CF-21AE-D20F-88697666B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655" t="21215" r="28061" b="20169"/>
          <a:stretch/>
        </p:blipFill>
        <p:spPr>
          <a:xfrm>
            <a:off x="696191" y="2106570"/>
            <a:ext cx="2141320" cy="2792387"/>
          </a:xfrm>
        </p:spPr>
      </p:pic>
      <p:pic>
        <p:nvPicPr>
          <p:cNvPr id="4" name="圖片 3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DB377203-EF08-B8A1-9B59-CEFDF4C24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48" y="2106570"/>
            <a:ext cx="8653567" cy="43863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04E937C-D3F3-37EF-7729-BE5440D365F1}"/>
              </a:ext>
            </a:extLst>
          </p:cNvPr>
          <p:cNvSpPr txBox="1"/>
          <p:nvPr/>
        </p:nvSpPr>
        <p:spPr>
          <a:xfrm>
            <a:off x="696191" y="5215190"/>
            <a:ext cx="24522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https://www.frontiersin.org/journals/oncology/articles/10.3389/fonc.2021.768035/full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8D8B19-BFC9-9DE3-9879-86267F161FAB}"/>
              </a:ext>
            </a:extLst>
          </p:cNvPr>
          <p:cNvSpPr txBox="1"/>
          <p:nvPr/>
        </p:nvSpPr>
        <p:spPr>
          <a:xfrm>
            <a:off x="10657606" y="-36149"/>
            <a:ext cx="1534394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2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AE9F04-0B55-32AF-0DB2-2551AE42E3B2}"/>
              </a:ext>
            </a:extLst>
          </p:cNvPr>
          <p:cNvSpPr txBox="1"/>
          <p:nvPr/>
        </p:nvSpPr>
        <p:spPr>
          <a:xfrm>
            <a:off x="3778179" y="6129495"/>
            <a:ext cx="2833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Intervention group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7D2B4B-C1E8-E6BC-B634-2BC7248AA9C5}"/>
              </a:ext>
            </a:extLst>
          </p:cNvPr>
          <p:cNvSpPr txBox="1"/>
          <p:nvPr/>
        </p:nvSpPr>
        <p:spPr>
          <a:xfrm>
            <a:off x="7918100" y="6129495"/>
            <a:ext cx="2833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Comparator group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D855290-3021-C472-4520-FD3B06393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7" t="51428" r="52610" b="9451"/>
          <a:stretch/>
        </p:blipFill>
        <p:spPr>
          <a:xfrm>
            <a:off x="606212" y="3707520"/>
            <a:ext cx="2542233" cy="150171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3B1CA64-3656-4B0C-3A6B-9D852779A245}"/>
              </a:ext>
            </a:extLst>
          </p:cNvPr>
          <p:cNvSpPr txBox="1"/>
          <p:nvPr/>
        </p:nvSpPr>
        <p:spPr>
          <a:xfrm>
            <a:off x="5154966" y="3420695"/>
            <a:ext cx="4473127" cy="8743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numCol="2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</a:rPr>
              <a:t>Exponential</a:t>
            </a:r>
          </a:p>
          <a:p>
            <a:pPr marL="285750" indent="-285750" defTabSz="896938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</a:rPr>
              <a:t>Weibull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</a:rPr>
              <a:t>Log-normal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</a:rPr>
              <a:t>Log-logistic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</a:rPr>
              <a:t>Generalized gamma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2EED4-8E63-88B6-8282-0028DE8D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11F6B-0968-0CBD-408E-4E04AAD2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CB3AE0-BCB7-7B09-CC04-7D49FBB23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2" t="14559" r="13185" b="6873"/>
          <a:stretch/>
        </p:blipFill>
        <p:spPr>
          <a:xfrm>
            <a:off x="801520" y="365125"/>
            <a:ext cx="10723939" cy="60409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6C60B1-AC91-1CBE-4625-7C9B0987C2DC}"/>
              </a:ext>
            </a:extLst>
          </p:cNvPr>
          <p:cNvSpPr/>
          <p:nvPr/>
        </p:nvSpPr>
        <p:spPr>
          <a:xfrm>
            <a:off x="838200" y="2601189"/>
            <a:ext cx="1412631" cy="9269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4F4B75-8BF1-69EB-0AFB-334A55B2B7AC}"/>
              </a:ext>
            </a:extLst>
          </p:cNvPr>
          <p:cNvSpPr/>
          <p:nvPr/>
        </p:nvSpPr>
        <p:spPr>
          <a:xfrm>
            <a:off x="838200" y="5828064"/>
            <a:ext cx="3301721" cy="5780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5FD866-FE02-DF7E-8A95-2159D9097072}"/>
              </a:ext>
            </a:extLst>
          </p:cNvPr>
          <p:cNvSpPr/>
          <p:nvPr/>
        </p:nvSpPr>
        <p:spPr>
          <a:xfrm>
            <a:off x="7932337" y="5976017"/>
            <a:ext cx="3301721" cy="5780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EF301AB-1F90-7742-6603-77B9C7187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8B4CB-D18F-243F-CC65-436279D6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CD30FD-AA9A-CF1A-97D4-22BE61D2F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5" t="15019" r="17156" b="6239"/>
          <a:stretch/>
        </p:blipFill>
        <p:spPr>
          <a:xfrm>
            <a:off x="1826850" y="744659"/>
            <a:ext cx="9785592" cy="5812392"/>
          </a:xfrm>
          <a:prstGeom prst="rect">
            <a:avLst/>
          </a:prstGeom>
        </p:spPr>
      </p:pic>
      <p:sp>
        <p:nvSpPr>
          <p:cNvPr id="6" name="右大括弧 5">
            <a:extLst>
              <a:ext uri="{FF2B5EF4-FFF2-40B4-BE49-F238E27FC236}">
                <a16:creationId xmlns:a16="http://schemas.microsoft.com/office/drawing/2014/main" id="{40540C63-AF0A-1669-F05E-868F147AE84A}"/>
              </a:ext>
            </a:extLst>
          </p:cNvPr>
          <p:cNvSpPr/>
          <p:nvPr/>
        </p:nvSpPr>
        <p:spPr>
          <a:xfrm flipH="1">
            <a:off x="2400709" y="2348741"/>
            <a:ext cx="342491" cy="116397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EA62082-5CA7-57B2-AD47-0E7D6CED9637}"/>
              </a:ext>
            </a:extLst>
          </p:cNvPr>
          <p:cNvCxnSpPr>
            <a:cxnSpLocks/>
          </p:cNvCxnSpPr>
          <p:nvPr/>
        </p:nvCxnSpPr>
        <p:spPr>
          <a:xfrm>
            <a:off x="7010286" y="2646040"/>
            <a:ext cx="374179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C827B3DD-BBC6-6C90-1FA4-B7B3314173D3}"/>
              </a:ext>
            </a:extLst>
          </p:cNvPr>
          <p:cNvCxnSpPr>
            <a:cxnSpLocks/>
          </p:cNvCxnSpPr>
          <p:nvPr/>
        </p:nvCxnSpPr>
        <p:spPr>
          <a:xfrm>
            <a:off x="3125732" y="3429000"/>
            <a:ext cx="452579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CEC7AC-CC60-5234-083B-636F022390CC}"/>
              </a:ext>
            </a:extLst>
          </p:cNvPr>
          <p:cNvSpPr txBox="1"/>
          <p:nvPr/>
        </p:nvSpPr>
        <p:spPr>
          <a:xfrm>
            <a:off x="320916" y="2336399"/>
            <a:ext cx="2309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C00000"/>
                </a:solidFill>
                <a:effectLst/>
                <a:latin typeface="Söhne"/>
              </a:rPr>
              <a:t>The repercussions of a wrong decision, founded on</a:t>
            </a:r>
          </a:p>
          <a:p>
            <a:r>
              <a:rPr lang="en-US" altLang="zh-TW" b="0" i="0" dirty="0">
                <a:solidFill>
                  <a:srgbClr val="C00000"/>
                </a:solidFill>
                <a:effectLst/>
                <a:latin typeface="Söhne"/>
              </a:rPr>
              <a:t>inadequate evidence.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4097F5C-F61D-683B-F1DF-5781258D8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37219"/>
            <a:ext cx="1838848" cy="10651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BF540A-0F03-CCCD-E1A8-1449FFDE6181}"/>
              </a:ext>
            </a:extLst>
          </p:cNvPr>
          <p:cNvSpPr/>
          <p:nvPr/>
        </p:nvSpPr>
        <p:spPr>
          <a:xfrm>
            <a:off x="2630737" y="3555484"/>
            <a:ext cx="9240347" cy="30443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右大括弧 3">
            <a:extLst>
              <a:ext uri="{FF2B5EF4-FFF2-40B4-BE49-F238E27FC236}">
                <a16:creationId xmlns:a16="http://schemas.microsoft.com/office/drawing/2014/main" id="{BC07062F-632B-F2B0-B2BB-0842348DB4AA}"/>
              </a:ext>
            </a:extLst>
          </p:cNvPr>
          <p:cNvSpPr/>
          <p:nvPr/>
        </p:nvSpPr>
        <p:spPr>
          <a:xfrm rot="5400000">
            <a:off x="5032003" y="4167385"/>
            <a:ext cx="352785" cy="4093025"/>
          </a:xfrm>
          <a:prstGeom prst="righ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8F536-BC0E-A694-4D31-3C8B3131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796171-6B09-9AC9-34C8-8E3874D2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674726-A8CD-4366-685E-387F32386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1" t="14798" r="12308" b="5324"/>
          <a:stretch/>
        </p:blipFill>
        <p:spPr>
          <a:xfrm>
            <a:off x="0" y="10049"/>
            <a:ext cx="12192000" cy="68948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3744AF-81B2-F7EB-50B8-448EB89C5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37219"/>
            <a:ext cx="1838848" cy="1065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9DC37F-2188-8B2F-CDBD-61D7819B37F3}"/>
              </a:ext>
            </a:extLst>
          </p:cNvPr>
          <p:cNvSpPr/>
          <p:nvPr/>
        </p:nvSpPr>
        <p:spPr>
          <a:xfrm>
            <a:off x="1145512" y="4039439"/>
            <a:ext cx="3074796" cy="80386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3E8855-604B-4381-39C6-27F40952CE29}"/>
              </a:ext>
            </a:extLst>
          </p:cNvPr>
          <p:cNvSpPr/>
          <p:nvPr/>
        </p:nvSpPr>
        <p:spPr>
          <a:xfrm>
            <a:off x="7908050" y="4039439"/>
            <a:ext cx="3074796" cy="80386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9AAA7B-AD4F-5DDA-AE02-42F99EE82E37}"/>
              </a:ext>
            </a:extLst>
          </p:cNvPr>
          <p:cNvSpPr/>
          <p:nvPr/>
        </p:nvSpPr>
        <p:spPr>
          <a:xfrm>
            <a:off x="7345345" y="2954215"/>
            <a:ext cx="2833635" cy="47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490108-F212-EA06-86E3-A163673FCB25}"/>
              </a:ext>
            </a:extLst>
          </p:cNvPr>
          <p:cNvSpPr/>
          <p:nvPr/>
        </p:nvSpPr>
        <p:spPr>
          <a:xfrm>
            <a:off x="5848141" y="5939570"/>
            <a:ext cx="2200589" cy="47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20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4CDDB-7E1B-008A-A80C-EBC98903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Q2. What are bias, variability, heterogeneity, uncertainty?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4B386F-0CCF-D43E-70C9-CDB244A5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(Briggs: </a:t>
            </a:r>
            <a:r>
              <a:rPr lang="zh-TW" altLang="zh-TW" b="1" dirty="0">
                <a:ea typeface="+mj-lt"/>
                <a:cs typeface="+mj-lt"/>
              </a:rPr>
              <a:t>Box 2.1.</a:t>
            </a:r>
            <a:r>
              <a:rPr lang="en-US" altLang="zh-TW" b="1" dirty="0">
                <a:ea typeface="+mj-lt"/>
                <a:cs typeface="+mj-lt"/>
              </a:rPr>
              <a:t>; page 80-82)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3775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8E3AF5-37B8-F7DF-C509-391039EE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b="1" dirty="0">
                <a:ea typeface="+mj-lt"/>
                <a:cs typeface="+mj-lt"/>
              </a:rPr>
              <a:t>Box 2.1. Key concept in understanding uncertainty and heterogeneity in decision models for cost-effectiveness analysis </a:t>
            </a:r>
            <a:endParaRPr lang="zh-TW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B159450-B33D-9D01-6E33-30D4D6FAB0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9" cy="4622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2708">
                  <a:extLst>
                    <a:ext uri="{9D8B030D-6E8A-4147-A177-3AD203B41FA5}">
                      <a16:colId xmlns:a16="http://schemas.microsoft.com/office/drawing/2014/main" val="2264183155"/>
                    </a:ext>
                  </a:extLst>
                </a:gridCol>
                <a:gridCol w="5472891">
                  <a:extLst>
                    <a:ext uri="{9D8B030D-6E8A-4147-A177-3AD203B41FA5}">
                      <a16:colId xmlns:a16="http://schemas.microsoft.com/office/drawing/2014/main" val="3602725259"/>
                    </a:ext>
                  </a:extLst>
                </a:gridCol>
              </a:tblGrid>
              <a:tr h="36779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Variability</a:t>
                      </a:r>
                      <a:endParaRPr lang="en-US" altLang="zh-TW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Parameter uncertainty</a:t>
                      </a:r>
                      <a:endParaRPr lang="en-US" altLang="zh-TW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0586862"/>
                  </a:ext>
                </a:extLst>
              </a:tr>
              <a:tr h="114096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Differ from individual patients</a:t>
                      </a:r>
                      <a:endParaRPr lang="en-US" altLang="zh-TW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clinical events that they experience, the associated health-related quality of life</a:t>
                      </a:r>
                      <a:endParaRPr lang="en-US" altLang="zh-TW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cannot be reduced through the collection of additional data</a:t>
                      </a:r>
                      <a:endParaRPr lang="en-US" altLang="zh-TW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precision with which an input parameter is estimated (e.g. probability of an event, a mean cost or utility)</a:t>
                      </a:r>
                      <a:endParaRPr lang="en-US" altLang="zh-TW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imprecision: input parameters are estimated for populations on the basis of limited available information</a:t>
                      </a:r>
                      <a:endParaRPr lang="en-US" altLang="zh-TW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uncertainty can be reduced through the acquisition of additional evidence</a:t>
                      </a:r>
                      <a:endParaRPr lang="en-US" altLang="zh-TW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3867092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Decision uncertainty</a:t>
                      </a:r>
                      <a:endParaRPr lang="en-US" altLang="zh-TW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Heterogeneity</a:t>
                      </a:r>
                      <a:endParaRPr lang="en-US" altLang="zh-TW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6829273"/>
                  </a:ext>
                </a:extLst>
              </a:tr>
              <a:tr h="193421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Result in a distribution of possible cost-effectiveness relating to the options under comparison</a:t>
                      </a:r>
                      <a:endParaRPr lang="en-US" altLang="zh-TW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the distribution can be used to indicate the probability that the correct decision has been taken</a:t>
                      </a:r>
                      <a:endParaRPr lang="en-US" altLang="zh-TW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Relates to the extent to explain a proportion of the interpatient variability in a particular measurement</a:t>
                      </a:r>
                      <a:endParaRPr lang="en-US" altLang="zh-TW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Ex: a particular clinical event may be more likely in men and in age ≥60 years</a:t>
                      </a:r>
                      <a:endParaRPr lang="en-US" altLang="zh-TW">
                        <a:effectLst/>
                      </a:endParaRPr>
                    </a:p>
                    <a:p>
                      <a:pPr marL="283210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possible to estimate input parameters (and cost-effectiveness and decision uncertainty) conditional on a patient’s characteristics (subgroup estimates)</a:t>
                      </a:r>
                      <a:endParaRPr lang="en-US" altLang="zh-TW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6283273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390CF49-B26A-254E-39D2-F1CB09273607}"/>
              </a:ext>
            </a:extLst>
          </p:cNvPr>
          <p:cNvSpPr/>
          <p:nvPr/>
        </p:nvSpPr>
        <p:spPr>
          <a:xfrm>
            <a:off x="838200" y="1825625"/>
            <a:ext cx="10691648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1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8E194-EEB8-8EAE-3FBF-7413F301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CA0588-D525-3D72-5553-1C6ED242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7104FF-DCB1-3B8F-34D9-8AC75651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09671B-AB3B-C14D-3504-460017FEF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3" t="15531" r="12327" b="5324"/>
          <a:stretch/>
        </p:blipFill>
        <p:spPr>
          <a:xfrm>
            <a:off x="0" y="0"/>
            <a:ext cx="1225734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037BAB-022B-C322-724A-A630136C3EA3}"/>
              </a:ext>
            </a:extLst>
          </p:cNvPr>
          <p:cNvSpPr/>
          <p:nvPr/>
        </p:nvSpPr>
        <p:spPr>
          <a:xfrm>
            <a:off x="662152" y="1825625"/>
            <a:ext cx="10691648" cy="174789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FA8659-3BA5-FFDE-DBC7-92741C8FB77D}"/>
              </a:ext>
            </a:extLst>
          </p:cNvPr>
          <p:cNvSpPr/>
          <p:nvPr/>
        </p:nvSpPr>
        <p:spPr>
          <a:xfrm>
            <a:off x="662152" y="3708453"/>
            <a:ext cx="5349765" cy="2784421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FE5098-D123-2BE0-5C00-57B2872B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76593" b="69817"/>
          <a:stretch/>
        </p:blipFill>
        <p:spPr>
          <a:xfrm>
            <a:off x="0" y="-37219"/>
            <a:ext cx="1838848" cy="10651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5A10C2-4296-74C5-74C6-8E17C94A34BE}"/>
              </a:ext>
            </a:extLst>
          </p:cNvPr>
          <p:cNvSpPr/>
          <p:nvPr/>
        </p:nvSpPr>
        <p:spPr>
          <a:xfrm>
            <a:off x="6264165" y="3550497"/>
            <a:ext cx="5349765" cy="2784421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49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87A97-9FD8-7970-FAFA-0E52CF0D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838CB6-26AF-5C4D-42CA-79DD2FC9C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8400B6-8F9F-E6D0-B5BE-0363AF47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6" t="14712" r="12327" b="6666"/>
          <a:stretch/>
        </p:blipFill>
        <p:spPr>
          <a:xfrm>
            <a:off x="525518" y="178671"/>
            <a:ext cx="11656797" cy="6492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437A9D7-7FE8-DB87-6844-778D7B91B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37219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7B99B-EA03-B16A-503E-6877C2AE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3.5 Hip Fracture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334AE792-0D17-A994-68CC-876DA0CD7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Page 67-75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9CF2EC-4DE7-B7AE-2E21-5E5F3F891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7" t="18851" r="12241" b="7586"/>
          <a:stretch/>
        </p:blipFill>
        <p:spPr>
          <a:xfrm>
            <a:off x="838200" y="2801185"/>
            <a:ext cx="5352872" cy="35586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1DAD83-A690-2AE8-34DC-4529956B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1402" b="6973"/>
          <a:stretch/>
        </p:blipFill>
        <p:spPr>
          <a:xfrm>
            <a:off x="6588466" y="2606893"/>
            <a:ext cx="4367939" cy="390046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F3276B1-9BC3-6152-5058-E13CF61A7F21}"/>
              </a:ext>
            </a:extLst>
          </p:cNvPr>
          <p:cNvSpPr txBox="1"/>
          <p:nvPr/>
        </p:nvSpPr>
        <p:spPr>
          <a:xfrm>
            <a:off x="6447433" y="1825625"/>
            <a:ext cx="4906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https://www.herc.ox.ac.uk/downloads/decision-modelling-for-health-economic-evaluation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18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8E194-EEB8-8EAE-3FBF-7413F301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CA0588-D525-3D72-5553-1C6ED242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7104FF-DCB1-3B8F-34D9-8AC75651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037BAB-022B-C322-724A-A630136C3EA3}"/>
              </a:ext>
            </a:extLst>
          </p:cNvPr>
          <p:cNvSpPr/>
          <p:nvPr/>
        </p:nvSpPr>
        <p:spPr>
          <a:xfrm>
            <a:off x="662152" y="1825625"/>
            <a:ext cx="10691648" cy="174789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FA8659-3BA5-FFDE-DBC7-92741C8FB77D}"/>
              </a:ext>
            </a:extLst>
          </p:cNvPr>
          <p:cNvSpPr/>
          <p:nvPr/>
        </p:nvSpPr>
        <p:spPr>
          <a:xfrm>
            <a:off x="662152" y="3708453"/>
            <a:ext cx="10691648" cy="2784421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92FB5F3-7249-C16E-4339-494728AC2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3" t="15531" r="12306" b="5324"/>
          <a:stretch/>
        </p:blipFill>
        <p:spPr>
          <a:xfrm>
            <a:off x="238784" y="150725"/>
            <a:ext cx="12018557" cy="67444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791720E-2FDE-FE2D-3F7B-3F579D7395BB}"/>
              </a:ext>
            </a:extLst>
          </p:cNvPr>
          <p:cNvSpPr/>
          <p:nvPr/>
        </p:nvSpPr>
        <p:spPr>
          <a:xfrm>
            <a:off x="1545021" y="2733730"/>
            <a:ext cx="9659007" cy="106189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9919D3-330C-7940-97B5-64DB94135145}"/>
              </a:ext>
            </a:extLst>
          </p:cNvPr>
          <p:cNvSpPr/>
          <p:nvPr/>
        </p:nvSpPr>
        <p:spPr>
          <a:xfrm>
            <a:off x="1418558" y="4233243"/>
            <a:ext cx="9659007" cy="685598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BA8008-8081-0D1D-FCE8-FF530580C220}"/>
              </a:ext>
            </a:extLst>
          </p:cNvPr>
          <p:cNvSpPr/>
          <p:nvPr/>
        </p:nvSpPr>
        <p:spPr>
          <a:xfrm>
            <a:off x="1418558" y="5443631"/>
            <a:ext cx="9659007" cy="1121816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FE5098-D123-2BE0-5C00-57B2872B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76593" b="69817"/>
          <a:stretch/>
        </p:blipFill>
        <p:spPr>
          <a:xfrm>
            <a:off x="0" y="-37219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8E194-EEB8-8EAE-3FBF-7413F301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CA0588-D525-3D72-5553-1C6ED242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7104FF-DCB1-3B8F-34D9-8AC75651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037BAB-022B-C322-724A-A630136C3EA3}"/>
              </a:ext>
            </a:extLst>
          </p:cNvPr>
          <p:cNvSpPr/>
          <p:nvPr/>
        </p:nvSpPr>
        <p:spPr>
          <a:xfrm>
            <a:off x="662152" y="1825625"/>
            <a:ext cx="10691648" cy="174789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FA8659-3BA5-FFDE-DBC7-92741C8FB77D}"/>
              </a:ext>
            </a:extLst>
          </p:cNvPr>
          <p:cNvSpPr/>
          <p:nvPr/>
        </p:nvSpPr>
        <p:spPr>
          <a:xfrm>
            <a:off x="662152" y="3708453"/>
            <a:ext cx="10691648" cy="2784421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91720E-2FDE-FE2D-3F7B-3F579D7395BB}"/>
              </a:ext>
            </a:extLst>
          </p:cNvPr>
          <p:cNvSpPr/>
          <p:nvPr/>
        </p:nvSpPr>
        <p:spPr>
          <a:xfrm>
            <a:off x="1545021" y="2733730"/>
            <a:ext cx="9659007" cy="106189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9919D3-330C-7940-97B5-64DB94135145}"/>
              </a:ext>
            </a:extLst>
          </p:cNvPr>
          <p:cNvSpPr/>
          <p:nvPr/>
        </p:nvSpPr>
        <p:spPr>
          <a:xfrm>
            <a:off x="1418558" y="4233243"/>
            <a:ext cx="9659007" cy="685598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BA8008-8081-0D1D-FCE8-FF530580C220}"/>
              </a:ext>
            </a:extLst>
          </p:cNvPr>
          <p:cNvSpPr/>
          <p:nvPr/>
        </p:nvSpPr>
        <p:spPr>
          <a:xfrm>
            <a:off x="1418558" y="5443631"/>
            <a:ext cx="9659007" cy="1121816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83FD6F-C32A-27F2-B91B-49B884FE1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7" t="15173" r="12327" b="6819"/>
          <a:stretch/>
        </p:blipFill>
        <p:spPr>
          <a:xfrm>
            <a:off x="315310" y="32187"/>
            <a:ext cx="11876691" cy="65424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FE5098-D123-2BE0-5C00-57B2872B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76593" b="69817"/>
          <a:stretch/>
        </p:blipFill>
        <p:spPr>
          <a:xfrm>
            <a:off x="0" y="-37219"/>
            <a:ext cx="1838848" cy="10651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BAF05D-6113-C0DD-CB0F-164416385A4D}"/>
              </a:ext>
            </a:extLst>
          </p:cNvPr>
          <p:cNvSpPr/>
          <p:nvPr/>
        </p:nvSpPr>
        <p:spPr>
          <a:xfrm>
            <a:off x="1395249" y="1753052"/>
            <a:ext cx="9659007" cy="845741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EC32FA-0233-B231-D811-4AD6A7D1DB51}"/>
              </a:ext>
            </a:extLst>
          </p:cNvPr>
          <p:cNvSpPr/>
          <p:nvPr/>
        </p:nvSpPr>
        <p:spPr>
          <a:xfrm>
            <a:off x="1395248" y="2643900"/>
            <a:ext cx="9659007" cy="845741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BB88DE-B643-4386-D55F-5B700ECC56E4}"/>
              </a:ext>
            </a:extLst>
          </p:cNvPr>
          <p:cNvSpPr/>
          <p:nvPr/>
        </p:nvSpPr>
        <p:spPr>
          <a:xfrm>
            <a:off x="1266496" y="3565151"/>
            <a:ext cx="9659007" cy="1669001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46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3D4C6B-BF84-76A1-D955-42011C23B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7" t="15019" r="12586" b="6513"/>
          <a:stretch/>
        </p:blipFill>
        <p:spPr>
          <a:xfrm>
            <a:off x="-72183" y="0"/>
            <a:ext cx="12336365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35994C3-F06C-9EB1-AAC9-D5AC39B02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-72183" y="0"/>
            <a:ext cx="1838848" cy="10651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41A2C42-B01D-3BB0-729E-23FD0794B813}"/>
              </a:ext>
            </a:extLst>
          </p:cNvPr>
          <p:cNvSpPr/>
          <p:nvPr/>
        </p:nvSpPr>
        <p:spPr>
          <a:xfrm>
            <a:off x="451945" y="1534510"/>
            <a:ext cx="7115503" cy="493986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645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17257-24ED-158D-E65B-EA9A1DF3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 analogy with regression(Briggs, page 83)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6368E-6881-0138-5826-EF4DAE9B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1779"/>
            <a:ext cx="10515600" cy="3565184"/>
          </a:xfrm>
        </p:spPr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9F1A9DD-5DB5-B7A6-9FC5-7C1F7AE82DA5}"/>
                  </a:ext>
                </a:extLst>
              </p:cNvPr>
              <p:cNvSpPr txBox="1"/>
              <p:nvPr/>
            </p:nvSpPr>
            <p:spPr>
              <a:xfrm>
                <a:off x="945468" y="1980674"/>
                <a:ext cx="3407728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800" dirty="0"/>
                  <a:t>Y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9F1A9DD-5DB5-B7A6-9FC5-7C1F7AE82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68" y="1980674"/>
                <a:ext cx="3407728" cy="530594"/>
              </a:xfrm>
              <a:prstGeom prst="rect">
                <a:avLst/>
              </a:prstGeom>
              <a:blipFill>
                <a:blip r:embed="rId2"/>
                <a:stretch>
                  <a:fillRect l="-6261" t="-13793" b="-27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95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B21150-D0AA-6214-1726-9C612C30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Q3: what should we focus on in CEA analysis?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D070EE-B943-0143-BB77-DC2BC51F3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Parameter uncertainty</a:t>
            </a:r>
          </a:p>
          <a:p>
            <a:r>
              <a:rPr lang="en-US" altLang="zh-TW" dirty="0"/>
              <a:t>Heterogeneity</a:t>
            </a:r>
          </a:p>
          <a:p>
            <a:r>
              <a:rPr lang="en-US" altLang="zh-TW" dirty="0"/>
              <a:t>Structural </a:t>
            </a:r>
          </a:p>
          <a:p>
            <a:r>
              <a:rPr lang="en-US" altLang="zh-TW" dirty="0"/>
              <a:t>Variability</a:t>
            </a:r>
          </a:p>
          <a:p>
            <a:r>
              <a:rPr lang="en-US" altLang="zh-TW" dirty="0"/>
              <a:t>Policy choice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3316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2E6F533-0983-A1F5-BC3B-D36C611F8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9" t="15019" r="12673" b="6513"/>
          <a:stretch/>
        </p:blipFill>
        <p:spPr>
          <a:xfrm>
            <a:off x="441435" y="2136"/>
            <a:ext cx="11750566" cy="65536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15739E-4FB3-093A-22AE-60C1E3AE4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C735F5-68C9-CEA1-CB71-559EBE5CD1DB}"/>
              </a:ext>
            </a:extLst>
          </p:cNvPr>
          <p:cNvSpPr/>
          <p:nvPr/>
        </p:nvSpPr>
        <p:spPr>
          <a:xfrm flipV="1">
            <a:off x="2312275" y="2217682"/>
            <a:ext cx="3993931" cy="1975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076B6E-2FC6-3717-ECE1-C144CFB9AF77}"/>
              </a:ext>
            </a:extLst>
          </p:cNvPr>
          <p:cNvSpPr/>
          <p:nvPr/>
        </p:nvSpPr>
        <p:spPr>
          <a:xfrm flipV="1">
            <a:off x="6400799" y="2217681"/>
            <a:ext cx="3993931" cy="1975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E82DDC-3DD3-CE5A-F48E-7225DE75769D}"/>
              </a:ext>
            </a:extLst>
          </p:cNvPr>
          <p:cNvSpPr/>
          <p:nvPr/>
        </p:nvSpPr>
        <p:spPr>
          <a:xfrm flipV="1">
            <a:off x="2322787" y="4258824"/>
            <a:ext cx="3993931" cy="1227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12DE27-50CE-D0E9-F728-B6F66A05C7CC}"/>
              </a:ext>
            </a:extLst>
          </p:cNvPr>
          <p:cNvSpPr/>
          <p:nvPr/>
        </p:nvSpPr>
        <p:spPr>
          <a:xfrm flipV="1">
            <a:off x="6400798" y="4258823"/>
            <a:ext cx="3993931" cy="1227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3FBBF5-6AD2-B250-F6AD-D33E602E276E}"/>
              </a:ext>
            </a:extLst>
          </p:cNvPr>
          <p:cNvSpPr/>
          <p:nvPr/>
        </p:nvSpPr>
        <p:spPr>
          <a:xfrm flipV="1">
            <a:off x="2322787" y="5595774"/>
            <a:ext cx="3993931" cy="79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14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43667-A4F2-009C-599C-254FADE6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Q4: how to handle heterogeneity?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3951592-0818-7648-57D1-4547D67AE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530189"/>
              </p:ext>
            </p:extLst>
          </p:nvPr>
        </p:nvGraphicFramePr>
        <p:xfrm>
          <a:off x="838200" y="1825625"/>
          <a:ext cx="1051559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1864113523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88173201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27950758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80588514"/>
                    </a:ext>
                  </a:extLst>
                </a:gridCol>
              </a:tblGrid>
              <a:tr h="54218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Probabilities from binomial data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Probabilities from time-to-event data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Continuous variable like cost and utility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80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28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E[Y]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11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Var(Y)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94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98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56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27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30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88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33157-372C-DD5A-ED26-B6FCC110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E638AD-677D-528E-1BA6-55C39C01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283730-5365-9E6C-6DA0-05892604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9" y="349838"/>
            <a:ext cx="4767465" cy="268169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154777-4049-E467-B06A-642FAD461B4D}"/>
              </a:ext>
            </a:extLst>
          </p:cNvPr>
          <p:cNvSpPr txBox="1"/>
          <p:nvPr/>
        </p:nvSpPr>
        <p:spPr>
          <a:xfrm>
            <a:off x="672880" y="2944411"/>
            <a:ext cx="476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i="0" dirty="0">
                <a:solidFill>
                  <a:srgbClr val="0F0F0F"/>
                </a:solidFill>
                <a:effectLst/>
                <a:latin typeface="YouTube Sans"/>
              </a:rPr>
              <a:t>Spotlight on: Beta distribution</a:t>
            </a:r>
          </a:p>
          <a:p>
            <a:pPr algn="l"/>
            <a:r>
              <a:rPr lang="en-US" altLang="zh-TW" sz="1600" i="0" dirty="0">
                <a:solidFill>
                  <a:srgbClr val="0F0F0F"/>
                </a:solidFill>
                <a:effectLst/>
                <a:latin typeface="YouTube Sans"/>
              </a:rPr>
              <a:t>https://www.youtube.com/watch?v=i8KvU-ODqgA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CC5905D-2006-08A1-B67B-5C811900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0" y="3635326"/>
            <a:ext cx="4572057" cy="257178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C8BA411F-D8F7-20D0-FF08-54FFCF6ACA28}"/>
              </a:ext>
            </a:extLst>
          </p:cNvPr>
          <p:cNvSpPr txBox="1"/>
          <p:nvPr/>
        </p:nvSpPr>
        <p:spPr>
          <a:xfrm>
            <a:off x="672880" y="6103453"/>
            <a:ext cx="4718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i="0" dirty="0">
                <a:solidFill>
                  <a:srgbClr val="0F0F0F"/>
                </a:solidFill>
                <a:effectLst/>
                <a:latin typeface="YouTube Sans"/>
              </a:rPr>
              <a:t>Spotlight on: Lognormal distribution</a:t>
            </a:r>
          </a:p>
          <a:p>
            <a:pPr algn="l"/>
            <a:r>
              <a:rPr lang="en-US" altLang="zh-TW" sz="1600" i="0" dirty="0">
                <a:solidFill>
                  <a:srgbClr val="0F0F0F"/>
                </a:solidFill>
                <a:effectLst/>
                <a:latin typeface="YouTube Sans"/>
              </a:rPr>
              <a:t>https://www.youtube.com/watch?v=qxQ2GC1uYjs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CC65788-DA7C-3C9A-DF1B-DD1615355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53" y="365125"/>
            <a:ext cx="4467330" cy="251287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591189-00E9-EE34-F7F4-94301CEB1082}"/>
              </a:ext>
            </a:extLst>
          </p:cNvPr>
          <p:cNvSpPr txBox="1"/>
          <p:nvPr/>
        </p:nvSpPr>
        <p:spPr>
          <a:xfrm>
            <a:off x="6800907" y="2828269"/>
            <a:ext cx="4510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i="0" dirty="0">
                <a:solidFill>
                  <a:srgbClr val="0F0F0F"/>
                </a:solidFill>
                <a:effectLst/>
                <a:latin typeface="YouTube Sans"/>
              </a:rPr>
              <a:t>Spotlight on: Gamma distribution</a:t>
            </a:r>
          </a:p>
          <a:p>
            <a:pPr algn="l"/>
            <a:r>
              <a:rPr lang="en-US" altLang="zh-TW" sz="1600" i="0" dirty="0">
                <a:solidFill>
                  <a:srgbClr val="0F0F0F"/>
                </a:solidFill>
                <a:effectLst/>
                <a:latin typeface="YouTube Sans"/>
              </a:rPr>
              <a:t>https://www.youtube.com/watch?v=-pIIVcwq6NI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967202F-1E3E-57AF-1AA4-A19E409C6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906" y="3639307"/>
            <a:ext cx="4510875" cy="2537367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962C38B4-3890-0415-005B-A9044825065A}"/>
              </a:ext>
            </a:extLst>
          </p:cNvPr>
          <p:cNvSpPr txBox="1"/>
          <p:nvPr/>
        </p:nvSpPr>
        <p:spPr>
          <a:xfrm>
            <a:off x="6800905" y="6019061"/>
            <a:ext cx="45108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i="0" dirty="0">
                <a:solidFill>
                  <a:srgbClr val="0F0F0F"/>
                </a:solidFill>
                <a:effectLst/>
                <a:latin typeface="YouTube Sans"/>
              </a:rPr>
              <a:t>Spotlight on: Chi-square distribution</a:t>
            </a:r>
          </a:p>
          <a:p>
            <a:pPr algn="l"/>
            <a:r>
              <a:rPr lang="en-US" altLang="zh-TW" sz="1600" i="0" dirty="0">
                <a:solidFill>
                  <a:srgbClr val="0F0F0F"/>
                </a:solidFill>
                <a:effectLst/>
                <a:latin typeface="YouTube Sans"/>
              </a:rPr>
              <a:t>https://www.youtube.com/watch?v=rtv7elZT-OQ</a:t>
            </a:r>
          </a:p>
        </p:txBody>
      </p:sp>
    </p:spTree>
    <p:extLst>
      <p:ext uri="{BB962C8B-B14F-4D97-AF65-F5344CB8AC3E}">
        <p14:creationId xmlns:p14="http://schemas.microsoft.com/office/powerpoint/2010/main" val="123132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33157-372C-DD5A-ED26-B6FCC110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E638AD-677D-528E-1BA6-55C39C01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6B18166-B1B0-67F7-17FE-C2C30E2D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86" y="365125"/>
            <a:ext cx="4531807" cy="25491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53796A-0A1D-3F1B-56D7-A4139F2F23CF}"/>
              </a:ext>
            </a:extLst>
          </p:cNvPr>
          <p:cNvSpPr txBox="1"/>
          <p:nvPr/>
        </p:nvSpPr>
        <p:spPr>
          <a:xfrm>
            <a:off x="762838" y="2914266"/>
            <a:ext cx="45056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i="0" dirty="0">
                <a:solidFill>
                  <a:srgbClr val="0F0F0F"/>
                </a:solidFill>
                <a:effectLst/>
                <a:latin typeface="YouTube Sans"/>
              </a:rPr>
              <a:t>Spotlight on: Dirichlet distribution</a:t>
            </a:r>
          </a:p>
          <a:p>
            <a:r>
              <a:rPr lang="zh-TW" altLang="en-US" sz="1600" dirty="0"/>
              <a:t>https://www.youtube.com/watch?v=eOOzVyBDHjc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DC768BD-3E4F-07C8-2A54-2732A32F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6" y="3605181"/>
            <a:ext cx="4572057" cy="257178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59E249E-B077-DEF4-D9A3-219D11C84A7B}"/>
              </a:ext>
            </a:extLst>
          </p:cNvPr>
          <p:cNvSpPr txBox="1"/>
          <p:nvPr/>
        </p:nvSpPr>
        <p:spPr>
          <a:xfrm>
            <a:off x="762838" y="6123543"/>
            <a:ext cx="45056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i="0" dirty="0">
                <a:solidFill>
                  <a:srgbClr val="0F0F0F"/>
                </a:solidFill>
                <a:effectLst/>
                <a:latin typeface="YouTube Sans"/>
              </a:rPr>
              <a:t>Spotlight on: Multivariate normal distribution</a:t>
            </a:r>
          </a:p>
          <a:p>
            <a:r>
              <a:rPr lang="zh-TW" altLang="en-US" sz="1600" dirty="0"/>
              <a:t>https://www.youtube.com/watch?v=X3sbaqJ2tcY</a:t>
            </a:r>
          </a:p>
        </p:txBody>
      </p:sp>
    </p:spTree>
    <p:extLst>
      <p:ext uri="{BB962C8B-B14F-4D97-AF65-F5344CB8AC3E}">
        <p14:creationId xmlns:p14="http://schemas.microsoft.com/office/powerpoint/2010/main" val="284977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5A21AE-5943-B599-49A4-84912A10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09" y="172428"/>
            <a:ext cx="4656416" cy="26192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9646D6-ECB9-87E6-2256-D8A6D6B1B4A5}"/>
              </a:ext>
            </a:extLst>
          </p:cNvPr>
          <p:cNvSpPr txBox="1"/>
          <p:nvPr/>
        </p:nvSpPr>
        <p:spPr>
          <a:xfrm>
            <a:off x="6807859" y="2756616"/>
            <a:ext cx="50591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i="0" dirty="0">
                <a:solidFill>
                  <a:srgbClr val="0F0F0F"/>
                </a:solidFill>
                <a:effectLst/>
                <a:latin typeface="YouTube Sans"/>
              </a:rPr>
              <a:t>Probabilistic sensitivity analysis (PSA) - Part I (Introduction)</a:t>
            </a:r>
          </a:p>
          <a:p>
            <a:r>
              <a:rPr lang="zh-TW" altLang="en-US" sz="1400" dirty="0"/>
              <a:t>https://www.youtube.com/watch?v=Mnftc8V0pU</a:t>
            </a:r>
            <a:r>
              <a:rPr lang="zh-TW" altLang="en-US" sz="1600" dirty="0"/>
              <a:t>4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FCB130-9822-B57C-53EC-00681CA8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08" y="3535015"/>
            <a:ext cx="4656417" cy="26192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602E09-FAF1-BB3F-186E-04E6C3F7E2B5}"/>
              </a:ext>
            </a:extLst>
          </p:cNvPr>
          <p:cNvSpPr txBox="1"/>
          <p:nvPr/>
        </p:nvSpPr>
        <p:spPr>
          <a:xfrm>
            <a:off x="6663560" y="6012059"/>
            <a:ext cx="4840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i="0" dirty="0">
                <a:solidFill>
                  <a:srgbClr val="0F0F0F"/>
                </a:solidFill>
                <a:effectLst/>
                <a:latin typeface="YouTube Sans"/>
              </a:rPr>
              <a:t>Probabilistic sensitivity analysis (PSA) - Part II (</a:t>
            </a:r>
            <a:r>
              <a:rPr lang="en-US" altLang="zh-TW" sz="1600" b="1" i="0" dirty="0" err="1">
                <a:solidFill>
                  <a:srgbClr val="0F0F0F"/>
                </a:solidFill>
                <a:effectLst/>
                <a:latin typeface="YouTube Sans"/>
              </a:rPr>
              <a:t>Analysing</a:t>
            </a:r>
            <a:r>
              <a:rPr lang="en-US" altLang="zh-TW" sz="1600" b="1" i="0" dirty="0">
                <a:solidFill>
                  <a:srgbClr val="0F0F0F"/>
                </a:solidFill>
                <a:effectLst/>
                <a:latin typeface="YouTube Sans"/>
              </a:rPr>
              <a:t> and presenting results)</a:t>
            </a:r>
          </a:p>
          <a:p>
            <a:pPr algn="l"/>
            <a:r>
              <a:rPr lang="en-US" altLang="zh-TW" sz="1600" i="0" dirty="0">
                <a:solidFill>
                  <a:srgbClr val="0F0F0F"/>
                </a:solidFill>
                <a:effectLst/>
                <a:latin typeface="YouTube Sans"/>
              </a:rPr>
              <a:t>https://www.youtube.com/watch?v=cTEceyHOqQQ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AF2C8F-0872-B2C6-F117-65BEAD5A3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8627"/>
            <a:ext cx="4656416" cy="261923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8915BDF-D0A6-524D-F027-7F071E2DBF27}"/>
              </a:ext>
            </a:extLst>
          </p:cNvPr>
          <p:cNvSpPr txBox="1"/>
          <p:nvPr/>
        </p:nvSpPr>
        <p:spPr>
          <a:xfrm>
            <a:off x="838200" y="2714571"/>
            <a:ext cx="46564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i="0" dirty="0">
                <a:solidFill>
                  <a:srgbClr val="0F0F0F"/>
                </a:solidFill>
                <a:effectLst/>
                <a:latin typeface="YouTube Sans"/>
              </a:rPr>
              <a:t>Sensitivity analyses in cost-effectiveness modelling</a:t>
            </a:r>
          </a:p>
          <a:p>
            <a:pPr algn="l"/>
            <a:r>
              <a:rPr lang="en-US" altLang="zh-TW" sz="1400" i="0" dirty="0">
                <a:solidFill>
                  <a:srgbClr val="0F0F0F"/>
                </a:solidFill>
                <a:effectLst/>
                <a:latin typeface="YouTube Sans"/>
              </a:rPr>
              <a:t>https://www.youtube.com/watch?v=1txk9FUsIbw&amp;list=PLIT7NqYN7YT3LNYOoTEFchRXX7crLfYa5&amp;index=10</a:t>
            </a:r>
          </a:p>
        </p:txBody>
      </p:sp>
    </p:spTree>
    <p:extLst>
      <p:ext uri="{BB962C8B-B14F-4D97-AF65-F5344CB8AC3E}">
        <p14:creationId xmlns:p14="http://schemas.microsoft.com/office/powerpoint/2010/main" val="369665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64338-D249-51C5-B01B-FEFE9B9A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Uncertainty in decision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FB7ECD-8BE4-A867-E2B9-350A06AF0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York Materials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55C210-956F-ECF6-9DCD-0086B6B7C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76593" b="69817"/>
          <a:stretch/>
        </p:blipFill>
        <p:spPr>
          <a:xfrm>
            <a:off x="1165609" y="2327363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0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5D6478-9FC7-083D-8CFA-0ADB0E98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9C7C45-112B-C138-2839-299628E9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853B-21C7-AE3D-BF18-31E3863B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20C5E4-10CF-9B0A-297E-BC313200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 rtl="0"/>
              <a:t>8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303FDEC-8BAE-68F2-A7B6-27E837F153CA}"/>
              </a:ext>
            </a:extLst>
          </p:cNvPr>
          <p:cNvSpPr txBox="1"/>
          <p:nvPr/>
        </p:nvSpPr>
        <p:spPr>
          <a:xfrm>
            <a:off x="10660027" y="0"/>
            <a:ext cx="1534394" cy="707886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1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1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EEDA2D4-BFD4-835A-862A-7F27415B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287989-5B11-4F82-95F4-2E1F3245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 rtl="0"/>
              <a:t>9</a:t>
            </a:fld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F23C0F44-DA4E-405B-A2A8-2A5BC25DC5C6}"/>
              </a:ext>
            </a:extLst>
          </p:cNvPr>
          <p:cNvSpPr/>
          <p:nvPr/>
        </p:nvSpPr>
        <p:spPr>
          <a:xfrm>
            <a:off x="758997" y="5086150"/>
            <a:ext cx="2043678" cy="106040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(2) Progressed</a:t>
            </a:r>
          </a:p>
          <a:p>
            <a:pPr algn="ctr"/>
            <a:r>
              <a:rPr lang="en-US" altLang="zh-TW" dirty="0"/>
              <a:t>Disease (PD)</a:t>
            </a:r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00C4ECDD-5286-4C22-B36B-5A6BADE1766D}"/>
              </a:ext>
            </a:extLst>
          </p:cNvPr>
          <p:cNvSpPr/>
          <p:nvPr/>
        </p:nvSpPr>
        <p:spPr>
          <a:xfrm>
            <a:off x="2057960" y="3607689"/>
            <a:ext cx="2043678" cy="106040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(1) Progression -free (PF)</a:t>
            </a:r>
            <a:endParaRPr lang="zh-TW" altLang="en-US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E8985853-5B0D-43AE-9159-6C4DC4A0C331}"/>
              </a:ext>
            </a:extLst>
          </p:cNvPr>
          <p:cNvSpPr/>
          <p:nvPr/>
        </p:nvSpPr>
        <p:spPr>
          <a:xfrm>
            <a:off x="3349662" y="5086150"/>
            <a:ext cx="2043678" cy="106040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(3) </a:t>
            </a:r>
          </a:p>
          <a:p>
            <a:pPr algn="ctr"/>
            <a:r>
              <a:rPr lang="en-US" altLang="zh-TW" dirty="0"/>
              <a:t>Death</a:t>
            </a:r>
          </a:p>
          <a:p>
            <a:pPr algn="ctr"/>
            <a:r>
              <a:rPr lang="en-US" altLang="zh-TW" dirty="0"/>
              <a:t>(D)</a:t>
            </a:r>
            <a:endParaRPr lang="zh-TW" altLang="en-US" dirty="0"/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2149F34-0923-43AB-BF8D-96FDEF7BC63F}"/>
              </a:ext>
            </a:extLst>
          </p:cNvPr>
          <p:cNvSpPr txBox="1"/>
          <p:nvPr/>
        </p:nvSpPr>
        <p:spPr>
          <a:xfrm>
            <a:off x="1709615" y="4634392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p1</a:t>
            </a:r>
            <a:endParaRPr lang="zh-TW" altLang="en-US" sz="1600" dirty="0"/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984DB091-F337-40B9-A1D4-2781B331684B}"/>
              </a:ext>
            </a:extLst>
          </p:cNvPr>
          <p:cNvSpPr txBox="1"/>
          <p:nvPr/>
        </p:nvSpPr>
        <p:spPr>
          <a:xfrm>
            <a:off x="4077902" y="4584244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p3</a:t>
            </a:r>
            <a:endParaRPr lang="zh-TW" altLang="en-US" sz="1600" dirty="0"/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9619D22F-4E3D-4B77-8ED0-A705BD8BEDAA}"/>
              </a:ext>
            </a:extLst>
          </p:cNvPr>
          <p:cNvSpPr txBox="1"/>
          <p:nvPr/>
        </p:nvSpPr>
        <p:spPr>
          <a:xfrm>
            <a:off x="1108235" y="3522408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1-p1-p3</a:t>
            </a:r>
            <a:endParaRPr lang="zh-TW" altLang="en-US" sz="1600" dirty="0"/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2D5C5661-52D1-466E-A483-8927E3EB124D}"/>
              </a:ext>
            </a:extLst>
          </p:cNvPr>
          <p:cNvGrpSpPr/>
          <p:nvPr/>
        </p:nvGrpSpPr>
        <p:grpSpPr>
          <a:xfrm>
            <a:off x="3415658" y="3173829"/>
            <a:ext cx="671124" cy="868623"/>
            <a:chOff x="3990058" y="3007208"/>
            <a:chExt cx="671124" cy="868623"/>
          </a:xfrm>
        </p:grpSpPr>
        <p:pic>
          <p:nvPicPr>
            <p:cNvPr id="152" name="圖形 151" descr="一群女人 以實心填滿">
              <a:extLst>
                <a:ext uri="{FF2B5EF4-FFF2-40B4-BE49-F238E27FC236}">
                  <a16:creationId xmlns:a16="http://schemas.microsoft.com/office/drawing/2014/main" id="{FB013485-D52F-4908-83D0-7BF7F3295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0058" y="3204707"/>
              <a:ext cx="671124" cy="671124"/>
            </a:xfrm>
            <a:prstGeom prst="rect">
              <a:avLst/>
            </a:prstGeom>
          </p:spPr>
        </p:pic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C258827C-218E-427B-8D5B-8FF76EF4123F}"/>
                </a:ext>
              </a:extLst>
            </p:cNvPr>
            <p:cNvSpPr txBox="1"/>
            <p:nvPr/>
          </p:nvSpPr>
          <p:spPr>
            <a:xfrm>
              <a:off x="4050544" y="3007208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1000</a:t>
              </a:r>
              <a:endParaRPr lang="zh-TW" altLang="en-US" sz="1400" dirty="0"/>
            </a:p>
          </p:txBody>
        </p:sp>
      </p:grp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62885743-A9A6-40F5-9249-B908444A91DD}"/>
              </a:ext>
            </a:extLst>
          </p:cNvPr>
          <p:cNvSpPr txBox="1"/>
          <p:nvPr/>
        </p:nvSpPr>
        <p:spPr>
          <a:xfrm>
            <a:off x="717121" y="6227014"/>
            <a:ext cx="124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 = probability</a:t>
            </a: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C9B4578C-6A43-467E-BB82-2130D850734F}"/>
              </a:ext>
            </a:extLst>
          </p:cNvPr>
          <p:cNvSpPr txBox="1"/>
          <p:nvPr/>
        </p:nvSpPr>
        <p:spPr>
          <a:xfrm>
            <a:off x="2865641" y="5324806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p2</a:t>
            </a:r>
            <a:endParaRPr lang="zh-TW" altLang="en-US" sz="1600" dirty="0"/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7B83B8AB-86DE-4F22-9391-DA86FDB06AAA}"/>
              </a:ext>
            </a:extLst>
          </p:cNvPr>
          <p:cNvSpPr txBox="1"/>
          <p:nvPr/>
        </p:nvSpPr>
        <p:spPr>
          <a:xfrm>
            <a:off x="414976" y="4734467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1-p2</a:t>
            </a:r>
            <a:endParaRPr lang="zh-TW" altLang="en-US" sz="1600" dirty="0"/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8F63BDAA-31CC-45C2-A9AB-5531C3F2C50F}"/>
              </a:ext>
            </a:extLst>
          </p:cNvPr>
          <p:cNvSpPr txBox="1"/>
          <p:nvPr/>
        </p:nvSpPr>
        <p:spPr>
          <a:xfrm>
            <a:off x="5278110" y="47065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D448E3C2-6C30-4118-93AB-99E3541A2B42}"/>
              </a:ext>
            </a:extLst>
          </p:cNvPr>
          <p:cNvCxnSpPr>
            <a:cxnSpLocks/>
            <a:stCxn id="35" idx="3"/>
            <a:endCxn id="28" idx="0"/>
          </p:cNvCxnSpPr>
          <p:nvPr/>
        </p:nvCxnSpPr>
        <p:spPr>
          <a:xfrm flipH="1">
            <a:off x="1780836" y="4512801"/>
            <a:ext cx="576414" cy="5733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接點: 弧形 174">
            <a:extLst>
              <a:ext uri="{FF2B5EF4-FFF2-40B4-BE49-F238E27FC236}">
                <a16:creationId xmlns:a16="http://schemas.microsoft.com/office/drawing/2014/main" id="{E09CE05B-E569-4DDC-A47C-8A1DC0873C51}"/>
              </a:ext>
            </a:extLst>
          </p:cNvPr>
          <p:cNvCxnSpPr>
            <a:cxnSpLocks/>
            <a:stCxn id="35" idx="2"/>
            <a:endCxn id="35" idx="1"/>
          </p:cNvCxnSpPr>
          <p:nvPr/>
        </p:nvCxnSpPr>
        <p:spPr>
          <a:xfrm rot="10800000" flipH="1">
            <a:off x="2057960" y="3762982"/>
            <a:ext cx="299290" cy="374910"/>
          </a:xfrm>
          <a:prstGeom prst="curvedConnector4">
            <a:avLst>
              <a:gd name="adj1" fmla="val -76381"/>
              <a:gd name="adj2" fmla="val 145675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線單箭頭接點 179">
            <a:extLst>
              <a:ext uri="{FF2B5EF4-FFF2-40B4-BE49-F238E27FC236}">
                <a16:creationId xmlns:a16="http://schemas.microsoft.com/office/drawing/2014/main" id="{BADC5EF3-6E63-4350-8AC7-D7B6B01CD8A7}"/>
              </a:ext>
            </a:extLst>
          </p:cNvPr>
          <p:cNvCxnSpPr>
            <a:cxnSpLocks/>
            <a:stCxn id="35" idx="5"/>
            <a:endCxn id="51" idx="0"/>
          </p:cNvCxnSpPr>
          <p:nvPr/>
        </p:nvCxnSpPr>
        <p:spPr>
          <a:xfrm>
            <a:off x="3802348" y="4512801"/>
            <a:ext cx="569153" cy="5733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接點: 弧形 182">
            <a:extLst>
              <a:ext uri="{FF2B5EF4-FFF2-40B4-BE49-F238E27FC236}">
                <a16:creationId xmlns:a16="http://schemas.microsoft.com/office/drawing/2014/main" id="{9B3D4012-345B-40EA-A11F-5DF441E265F1}"/>
              </a:ext>
            </a:extLst>
          </p:cNvPr>
          <p:cNvCxnSpPr>
            <a:cxnSpLocks/>
            <a:stCxn id="51" idx="7"/>
            <a:endCxn id="51" idx="6"/>
          </p:cNvCxnSpPr>
          <p:nvPr/>
        </p:nvCxnSpPr>
        <p:spPr>
          <a:xfrm rot="16200000" flipH="1">
            <a:off x="5056240" y="5279253"/>
            <a:ext cx="374910" cy="299290"/>
          </a:xfrm>
          <a:prstGeom prst="curvedConnector4">
            <a:avLst>
              <a:gd name="adj1" fmla="val -51584"/>
              <a:gd name="adj2" fmla="val 17638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接點: 弧形 186">
            <a:extLst>
              <a:ext uri="{FF2B5EF4-FFF2-40B4-BE49-F238E27FC236}">
                <a16:creationId xmlns:a16="http://schemas.microsoft.com/office/drawing/2014/main" id="{CFC3FAAD-FD51-43F6-9275-61E35F3322A5}"/>
              </a:ext>
            </a:extLst>
          </p:cNvPr>
          <p:cNvCxnSpPr>
            <a:cxnSpLocks/>
            <a:stCxn id="28" idx="2"/>
            <a:endCxn id="28" idx="1"/>
          </p:cNvCxnSpPr>
          <p:nvPr/>
        </p:nvCxnSpPr>
        <p:spPr>
          <a:xfrm rot="10800000" flipH="1">
            <a:off x="758997" y="5241443"/>
            <a:ext cx="299290" cy="374910"/>
          </a:xfrm>
          <a:prstGeom prst="curvedConnector4">
            <a:avLst>
              <a:gd name="adj1" fmla="val -76381"/>
              <a:gd name="adj2" fmla="val 14851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線單箭頭接點 190">
            <a:extLst>
              <a:ext uri="{FF2B5EF4-FFF2-40B4-BE49-F238E27FC236}">
                <a16:creationId xmlns:a16="http://schemas.microsoft.com/office/drawing/2014/main" id="{4C2375D0-6DBA-42D8-844D-08EB208984B9}"/>
              </a:ext>
            </a:extLst>
          </p:cNvPr>
          <p:cNvCxnSpPr>
            <a:cxnSpLocks/>
            <a:stCxn id="28" idx="6"/>
            <a:endCxn id="51" idx="2"/>
          </p:cNvCxnSpPr>
          <p:nvPr/>
        </p:nvCxnSpPr>
        <p:spPr>
          <a:xfrm>
            <a:off x="2802675" y="5616353"/>
            <a:ext cx="54698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文字方塊 245">
            <a:extLst>
              <a:ext uri="{FF2B5EF4-FFF2-40B4-BE49-F238E27FC236}">
                <a16:creationId xmlns:a16="http://schemas.microsoft.com/office/drawing/2014/main" id="{BE9B9E04-884A-4866-BBA5-291AB5EBD5BC}"/>
              </a:ext>
            </a:extLst>
          </p:cNvPr>
          <p:cNvSpPr txBox="1"/>
          <p:nvPr/>
        </p:nvSpPr>
        <p:spPr>
          <a:xfrm>
            <a:off x="6252040" y="6460736"/>
            <a:ext cx="213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/>
              <a:t>*</a:t>
            </a:r>
            <a:r>
              <a:rPr lang="en-US" altLang="zh-TW" sz="1400" i="1" dirty="0" err="1"/>
              <a:t>tp</a:t>
            </a:r>
            <a:r>
              <a:rPr lang="en-US" altLang="zh-TW" sz="1400" dirty="0"/>
              <a:t> = transition probability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B5A4D73-A977-464B-A99B-CC17DF5657E9}"/>
              </a:ext>
            </a:extLst>
          </p:cNvPr>
          <p:cNvGrpSpPr/>
          <p:nvPr/>
        </p:nvGrpSpPr>
        <p:grpSpPr>
          <a:xfrm>
            <a:off x="6168927" y="3893598"/>
            <a:ext cx="5393638" cy="737396"/>
            <a:chOff x="6168927" y="3893598"/>
            <a:chExt cx="5393638" cy="737396"/>
          </a:xfrm>
        </p:grpSpPr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54B90A67-C253-41AC-8CF0-2FD0C5ADD413}"/>
                </a:ext>
              </a:extLst>
            </p:cNvPr>
            <p:cNvSpPr txBox="1"/>
            <p:nvPr/>
          </p:nvSpPr>
          <p:spPr>
            <a:xfrm>
              <a:off x="6806031" y="3924157"/>
              <a:ext cx="8755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i="1" dirty="0" err="1"/>
                <a:t>tp</a:t>
              </a:r>
              <a:r>
                <a:rPr lang="en-US" altLang="zh-TW" sz="1050" b="1" i="1" baseline="30000" dirty="0"/>
                <a:t>*</a:t>
              </a:r>
              <a:r>
                <a:rPr lang="en-US" altLang="zh-TW" sz="1050" b="1" i="1" dirty="0"/>
                <a:t>=</a:t>
              </a:r>
              <a:r>
                <a:rPr lang="en-US" altLang="zh-TW" sz="1050" dirty="0"/>
                <a:t>1-p1-p3</a:t>
              </a:r>
              <a:endParaRPr lang="zh-TW" altLang="en-US" sz="1050" dirty="0"/>
            </a:p>
          </p:txBody>
        </p:sp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C18CCBF8-D753-49A6-87D2-7C3C778BE6E9}"/>
                </a:ext>
              </a:extLst>
            </p:cNvPr>
            <p:cNvCxnSpPr>
              <a:cxnSpLocks/>
              <a:stCxn id="92" idx="4"/>
              <a:endCxn id="97" idx="0"/>
            </p:cNvCxnSpPr>
            <p:nvPr/>
          </p:nvCxnSpPr>
          <p:spPr>
            <a:xfrm>
              <a:off x="7604239" y="3958460"/>
              <a:ext cx="0" cy="234018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DD90EE8C-73EA-4D6A-A1A2-6ED6F36630BE}"/>
                </a:ext>
              </a:extLst>
            </p:cNvPr>
            <p:cNvSpPr txBox="1"/>
            <p:nvPr/>
          </p:nvSpPr>
          <p:spPr>
            <a:xfrm rot="1320000">
              <a:off x="8345793" y="3995543"/>
              <a:ext cx="3305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p1</a:t>
              </a:r>
              <a:endParaRPr lang="zh-TW" altLang="en-US" sz="1050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54639620-AB96-400A-A81C-988F84488D1C}"/>
                </a:ext>
              </a:extLst>
            </p:cNvPr>
            <p:cNvSpPr txBox="1"/>
            <p:nvPr/>
          </p:nvSpPr>
          <p:spPr>
            <a:xfrm>
              <a:off x="6168927" y="4251750"/>
              <a:ext cx="703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Cycle 1</a:t>
              </a:r>
              <a:endParaRPr lang="zh-TW" altLang="en-US" sz="1400" b="1" dirty="0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6DA98AA4-44A9-4113-B885-A36F80921E8D}"/>
                </a:ext>
              </a:extLst>
            </p:cNvPr>
            <p:cNvSpPr/>
            <p:nvPr/>
          </p:nvSpPr>
          <p:spPr>
            <a:xfrm>
              <a:off x="6915871" y="4192478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N</a:t>
              </a:r>
              <a:r>
                <a:rPr lang="en-US" altLang="zh-TW" sz="1050" baseline="-25000" dirty="0"/>
                <a:t>PF1</a:t>
              </a:r>
              <a:r>
                <a:rPr lang="en-US" altLang="zh-TW" sz="1050" dirty="0"/>
                <a:t>=1000*(1-p1-p3)</a:t>
              </a:r>
              <a:endParaRPr lang="zh-TW" altLang="en-US" sz="1050" dirty="0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063C90D9-B135-4402-A58C-61824357B9EE}"/>
                </a:ext>
              </a:extLst>
            </p:cNvPr>
            <p:cNvSpPr/>
            <p:nvPr/>
          </p:nvSpPr>
          <p:spPr>
            <a:xfrm>
              <a:off x="8542803" y="4192477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N</a:t>
              </a:r>
              <a:r>
                <a:rPr lang="en-US" altLang="zh-TW" sz="1050" baseline="-25000" dirty="0"/>
                <a:t>PD1</a:t>
              </a:r>
              <a:r>
                <a:rPr lang="en-US" altLang="zh-TW" sz="1050" dirty="0"/>
                <a:t>=1000*p1</a:t>
              </a:r>
              <a:endParaRPr lang="zh-TW" altLang="en-US" sz="1050" dirty="0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EEFF35DD-1886-40A6-B986-7EB786FF765F}"/>
                </a:ext>
              </a:extLst>
            </p:cNvPr>
            <p:cNvSpPr/>
            <p:nvPr/>
          </p:nvSpPr>
          <p:spPr>
            <a:xfrm>
              <a:off x="10185829" y="4184090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N</a:t>
              </a:r>
              <a:r>
                <a:rPr lang="en-US" altLang="zh-TW" sz="1050" baseline="-25000" dirty="0"/>
                <a:t>D1</a:t>
              </a:r>
              <a:r>
                <a:rPr lang="en-US" altLang="zh-TW" sz="1050" dirty="0"/>
                <a:t>=1000*p3</a:t>
              </a:r>
              <a:endParaRPr lang="zh-TW" altLang="en-US" sz="1050" dirty="0"/>
            </a:p>
          </p:txBody>
        </p: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32566BFF-A42B-420C-A92A-B7AF5A62067B}"/>
                </a:ext>
              </a:extLst>
            </p:cNvPr>
            <p:cNvCxnSpPr>
              <a:cxnSpLocks/>
              <a:stCxn id="92" idx="4"/>
              <a:endCxn id="98" idx="1"/>
            </p:cNvCxnSpPr>
            <p:nvPr/>
          </p:nvCxnSpPr>
          <p:spPr>
            <a:xfrm>
              <a:off x="7604239" y="3958460"/>
              <a:ext cx="1140182" cy="298236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076A0C75-3CFF-49A8-9A00-2CE4C68CFC99}"/>
                </a:ext>
              </a:extLst>
            </p:cNvPr>
            <p:cNvCxnSpPr>
              <a:cxnSpLocks/>
              <a:stCxn id="92" idx="4"/>
              <a:endCxn id="99" idx="1"/>
            </p:cNvCxnSpPr>
            <p:nvPr/>
          </p:nvCxnSpPr>
          <p:spPr>
            <a:xfrm>
              <a:off x="7604239" y="3958460"/>
              <a:ext cx="2783208" cy="289849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AFEC9D45-E518-4479-9D58-03D95F3063E0}"/>
                </a:ext>
              </a:extLst>
            </p:cNvPr>
            <p:cNvSpPr txBox="1"/>
            <p:nvPr/>
          </p:nvSpPr>
          <p:spPr>
            <a:xfrm rot="540000">
              <a:off x="8810625" y="3893598"/>
              <a:ext cx="3305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p3</a:t>
              </a:r>
              <a:endParaRPr lang="zh-TW" altLang="en-US" sz="1050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78366B7-D4FE-440F-A037-DA0398D0480B}"/>
              </a:ext>
            </a:extLst>
          </p:cNvPr>
          <p:cNvGrpSpPr/>
          <p:nvPr/>
        </p:nvGrpSpPr>
        <p:grpSpPr>
          <a:xfrm>
            <a:off x="6190191" y="4474301"/>
            <a:ext cx="5375237" cy="830336"/>
            <a:chOff x="6190191" y="4474301"/>
            <a:chExt cx="5375237" cy="830336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1B585CD-81B8-4921-8FDD-69412493CD59}"/>
                </a:ext>
              </a:extLst>
            </p:cNvPr>
            <p:cNvGrpSpPr/>
            <p:nvPr/>
          </p:nvGrpSpPr>
          <p:grpSpPr>
            <a:xfrm>
              <a:off x="6190191" y="4474301"/>
              <a:ext cx="5375237" cy="830336"/>
              <a:chOff x="6190191" y="4474301"/>
              <a:chExt cx="5375237" cy="830336"/>
            </a:xfrm>
          </p:grpSpPr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E0B79123-A45B-475C-BB5E-90CC79703418}"/>
                  </a:ext>
                </a:extLst>
              </p:cNvPr>
              <p:cNvSpPr txBox="1"/>
              <p:nvPr/>
            </p:nvSpPr>
            <p:spPr>
              <a:xfrm>
                <a:off x="10814896" y="4588973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1</a:t>
                </a:r>
                <a:endParaRPr lang="zh-TW" altLang="en-US" sz="1050" dirty="0"/>
              </a:p>
            </p:txBody>
          </p: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590BA3C-25E6-40FA-80C2-AB97FCC7370C}"/>
                  </a:ext>
                </a:extLst>
              </p:cNvPr>
              <p:cNvSpPr txBox="1"/>
              <p:nvPr/>
            </p:nvSpPr>
            <p:spPr>
              <a:xfrm>
                <a:off x="8876241" y="4574323"/>
                <a:ext cx="5605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1-p2</a:t>
                </a:r>
                <a:endParaRPr lang="zh-TW" altLang="en-US" sz="1050" dirty="0"/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CC99012A-C6FA-459B-B717-C4770D773357}"/>
                  </a:ext>
                </a:extLst>
              </p:cNvPr>
              <p:cNvSpPr txBox="1"/>
              <p:nvPr/>
            </p:nvSpPr>
            <p:spPr>
              <a:xfrm>
                <a:off x="7042307" y="4615182"/>
                <a:ext cx="6866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1-p1-p3</a:t>
                </a:r>
                <a:endParaRPr lang="zh-TW" altLang="en-US" sz="1050" dirty="0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4FFFE66D-4B15-4FD0-9220-FBC7FCC12E00}"/>
                  </a:ext>
                </a:extLst>
              </p:cNvPr>
              <p:cNvSpPr txBox="1"/>
              <p:nvPr/>
            </p:nvSpPr>
            <p:spPr>
              <a:xfrm>
                <a:off x="6190191" y="4937202"/>
                <a:ext cx="7033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Cycle 2</a:t>
                </a:r>
                <a:endParaRPr lang="zh-TW" altLang="en-US" sz="1400" b="1" dirty="0"/>
              </a:p>
            </p:txBody>
          </p: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08EDAD46-53F7-49A9-8D76-35424569FE65}"/>
                  </a:ext>
                </a:extLst>
              </p:cNvPr>
              <p:cNvSpPr/>
              <p:nvPr/>
            </p:nvSpPr>
            <p:spPr>
              <a:xfrm>
                <a:off x="6917854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dirty="0"/>
                  <a:t>N</a:t>
                </a:r>
                <a:r>
                  <a:rPr lang="en-US" altLang="zh-TW" sz="1050" baseline="-25000" dirty="0"/>
                  <a:t>PF1</a:t>
                </a:r>
                <a:r>
                  <a:rPr lang="en-US" altLang="zh-TW" sz="1050" dirty="0"/>
                  <a:t>*(1-P1-P3)</a:t>
                </a:r>
                <a:endParaRPr lang="zh-TW" altLang="en-US" sz="1050" dirty="0"/>
              </a:p>
            </p:txBody>
          </p:sp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7AF6877E-04B6-43A6-A9F7-20E059CDCE13}"/>
                  </a:ext>
                </a:extLst>
              </p:cNvPr>
              <p:cNvSpPr/>
              <p:nvPr/>
            </p:nvSpPr>
            <p:spPr>
              <a:xfrm>
                <a:off x="8540540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dirty="0"/>
                  <a:t>[N</a:t>
                </a:r>
                <a:r>
                  <a:rPr lang="en-US" altLang="zh-TW" sz="1050" baseline="-25000" dirty="0"/>
                  <a:t>PF1</a:t>
                </a:r>
                <a:r>
                  <a:rPr lang="en-US" altLang="zh-TW" sz="1050" dirty="0"/>
                  <a:t>*p1)]</a:t>
                </a:r>
              </a:p>
              <a:p>
                <a:pPr algn="ctr"/>
                <a:r>
                  <a:rPr lang="en-US" altLang="zh-TW" sz="1050" dirty="0"/>
                  <a:t>+[N</a:t>
                </a:r>
                <a:r>
                  <a:rPr lang="en-US" altLang="zh-TW" sz="1050" baseline="-25000" dirty="0"/>
                  <a:t>PD1</a:t>
                </a:r>
                <a:r>
                  <a:rPr lang="en-US" altLang="zh-TW" sz="1050" dirty="0"/>
                  <a:t>*(1-p2)]</a:t>
                </a:r>
                <a:endParaRPr lang="zh-TW" altLang="en-US" sz="1050" dirty="0"/>
              </a:p>
            </p:txBody>
          </p:sp>
          <p:sp>
            <p:nvSpPr>
              <p:cNvPr id="109" name="橢圓 108">
                <a:extLst>
                  <a:ext uri="{FF2B5EF4-FFF2-40B4-BE49-F238E27FC236}">
                    <a16:creationId xmlns:a16="http://schemas.microsoft.com/office/drawing/2014/main" id="{B67ED2B8-DDF4-4883-A661-167785A58BB6}"/>
                  </a:ext>
                </a:extLst>
              </p:cNvPr>
              <p:cNvSpPr/>
              <p:nvPr/>
            </p:nvSpPr>
            <p:spPr>
              <a:xfrm>
                <a:off x="10188692" y="4866121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dirty="0"/>
                  <a:t>N</a:t>
                </a:r>
                <a:r>
                  <a:rPr lang="en-US" altLang="zh-TW" sz="1050" baseline="-25000" dirty="0"/>
                  <a:t>D1</a:t>
                </a:r>
                <a:r>
                  <a:rPr lang="en-US" altLang="zh-TW" sz="1050" dirty="0"/>
                  <a:t>+(N</a:t>
                </a:r>
                <a:r>
                  <a:rPr lang="en-US" altLang="zh-TW" sz="1050" baseline="-25000" dirty="0"/>
                  <a:t>PF1</a:t>
                </a:r>
                <a:r>
                  <a:rPr lang="en-US" altLang="zh-TW" sz="1050" dirty="0"/>
                  <a:t>*p3)</a:t>
                </a:r>
              </a:p>
              <a:p>
                <a:pPr algn="ctr"/>
                <a:r>
                  <a:rPr lang="en-US" altLang="zh-TW" sz="1050" dirty="0"/>
                  <a:t>+(N</a:t>
                </a:r>
                <a:r>
                  <a:rPr lang="en-US" altLang="zh-TW" sz="1050" baseline="-25000" dirty="0"/>
                  <a:t>PD1</a:t>
                </a:r>
                <a:r>
                  <a:rPr lang="en-US" altLang="zh-TW" sz="1050" dirty="0"/>
                  <a:t>*p2)</a:t>
                </a:r>
                <a:endParaRPr lang="zh-TW" altLang="en-US" sz="1050" dirty="0"/>
              </a:p>
            </p:txBody>
          </p:sp>
          <p:cxnSp>
            <p:nvCxnSpPr>
              <p:cNvPr id="110" name="直線單箭頭接點 109">
                <a:extLst>
                  <a:ext uri="{FF2B5EF4-FFF2-40B4-BE49-F238E27FC236}">
                    <a16:creationId xmlns:a16="http://schemas.microsoft.com/office/drawing/2014/main" id="{0A953CF9-6B99-422B-8A1E-BA1F0167863C}"/>
                  </a:ext>
                </a:extLst>
              </p:cNvPr>
              <p:cNvCxnSpPr>
                <a:cxnSpLocks/>
                <a:stCxn id="97" idx="4"/>
                <a:endCxn id="107" idx="0"/>
              </p:cNvCxnSpPr>
              <p:nvPr/>
            </p:nvCxnSpPr>
            <p:spPr>
              <a:xfrm>
                <a:off x="7604239" y="4630994"/>
                <a:ext cx="1983" cy="235127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線單箭頭接點 111">
                <a:extLst>
                  <a:ext uri="{FF2B5EF4-FFF2-40B4-BE49-F238E27FC236}">
                    <a16:creationId xmlns:a16="http://schemas.microsoft.com/office/drawing/2014/main" id="{9931052C-BEA0-447C-81EA-8F64279D7EE9}"/>
                  </a:ext>
                </a:extLst>
              </p:cNvPr>
              <p:cNvCxnSpPr>
                <a:cxnSpLocks/>
                <a:stCxn id="97" idx="4"/>
                <a:endCxn id="108" idx="1"/>
              </p:cNvCxnSpPr>
              <p:nvPr/>
            </p:nvCxnSpPr>
            <p:spPr>
              <a:xfrm>
                <a:off x="7604239" y="4630994"/>
                <a:ext cx="1137919" cy="29934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>
                <a:extLst>
                  <a:ext uri="{FF2B5EF4-FFF2-40B4-BE49-F238E27FC236}">
                    <a16:creationId xmlns:a16="http://schemas.microsoft.com/office/drawing/2014/main" id="{8038D808-7108-4FC6-8B4E-EB92FD1A418C}"/>
                  </a:ext>
                </a:extLst>
              </p:cNvPr>
              <p:cNvCxnSpPr>
                <a:cxnSpLocks/>
                <a:stCxn id="97" idx="4"/>
                <a:endCxn id="109" idx="1"/>
              </p:cNvCxnSpPr>
              <p:nvPr/>
            </p:nvCxnSpPr>
            <p:spPr>
              <a:xfrm>
                <a:off x="7604239" y="4630994"/>
                <a:ext cx="2786071" cy="29934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113">
                <a:extLst>
                  <a:ext uri="{FF2B5EF4-FFF2-40B4-BE49-F238E27FC236}">
                    <a16:creationId xmlns:a16="http://schemas.microsoft.com/office/drawing/2014/main" id="{3DDF7BA5-D31C-47B2-B6B6-F0E07D04BC8E}"/>
                  </a:ext>
                </a:extLst>
              </p:cNvPr>
              <p:cNvCxnSpPr>
                <a:cxnSpLocks/>
                <a:stCxn id="98" idx="5"/>
              </p:cNvCxnSpPr>
              <p:nvPr/>
            </p:nvCxnSpPr>
            <p:spPr>
              <a:xfrm>
                <a:off x="9717921" y="4566774"/>
                <a:ext cx="916798" cy="294636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>
                <a:extLst>
                  <a:ext uri="{FF2B5EF4-FFF2-40B4-BE49-F238E27FC236}">
                    <a16:creationId xmlns:a16="http://schemas.microsoft.com/office/drawing/2014/main" id="{3B54DD1F-1FDC-4461-A635-4105F5592E7B}"/>
                  </a:ext>
                </a:extLst>
              </p:cNvPr>
              <p:cNvCxnSpPr>
                <a:cxnSpLocks/>
                <a:stCxn id="99" idx="4"/>
                <a:endCxn id="109" idx="0"/>
              </p:cNvCxnSpPr>
              <p:nvPr/>
            </p:nvCxnSpPr>
            <p:spPr>
              <a:xfrm>
                <a:off x="10874197" y="4622606"/>
                <a:ext cx="2863" cy="243515"/>
              </a:xfrm>
              <a:prstGeom prst="straightConnector1">
                <a:avLst/>
              </a:prstGeom>
              <a:noFill/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8FE12E99-5229-4D4C-A932-BEA8AE18F265}"/>
                  </a:ext>
                </a:extLst>
              </p:cNvPr>
              <p:cNvSpPr txBox="1"/>
              <p:nvPr/>
            </p:nvSpPr>
            <p:spPr>
              <a:xfrm rot="1200000">
                <a:off x="9911124" y="4474301"/>
                <a:ext cx="3305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p2</a:t>
                </a:r>
                <a:endParaRPr lang="zh-TW" altLang="en-US" sz="1050" dirty="0"/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FAF047C2-3A60-44BA-AEE5-0DC0309CE17D}"/>
                  </a:ext>
                </a:extLst>
              </p:cNvPr>
              <p:cNvSpPr txBox="1"/>
              <p:nvPr/>
            </p:nvSpPr>
            <p:spPr>
              <a:xfrm rot="1020000">
                <a:off x="8344417" y="4675839"/>
                <a:ext cx="3305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p1</a:t>
                </a:r>
                <a:endParaRPr lang="zh-TW" altLang="en-US" sz="1050" dirty="0"/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8EB0D69C-8B11-4A0E-A471-009480DCFB12}"/>
                  </a:ext>
                </a:extLst>
              </p:cNvPr>
              <p:cNvSpPr txBox="1"/>
              <p:nvPr/>
            </p:nvSpPr>
            <p:spPr>
              <a:xfrm rot="420000">
                <a:off x="8227371" y="4496119"/>
                <a:ext cx="3305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dirty="0"/>
                  <a:t>p3</a:t>
                </a:r>
                <a:endParaRPr lang="zh-TW" altLang="en-US" sz="1050" dirty="0"/>
              </a:p>
            </p:txBody>
          </p:sp>
        </p:grpSp>
        <p:cxnSp>
          <p:nvCxnSpPr>
            <p:cNvPr id="111" name="直線單箭頭接點 110">
              <a:extLst>
                <a:ext uri="{FF2B5EF4-FFF2-40B4-BE49-F238E27FC236}">
                  <a16:creationId xmlns:a16="http://schemas.microsoft.com/office/drawing/2014/main" id="{DE1A06F3-BC9A-4028-B1B6-AE7F071E60F9}"/>
                </a:ext>
              </a:extLst>
            </p:cNvPr>
            <p:cNvCxnSpPr>
              <a:cxnSpLocks/>
              <a:stCxn id="98" idx="4"/>
              <a:endCxn id="108" idx="0"/>
            </p:cNvCxnSpPr>
            <p:nvPr/>
          </p:nvCxnSpPr>
          <p:spPr>
            <a:xfrm flipH="1">
              <a:off x="9228908" y="4630993"/>
              <a:ext cx="2263" cy="235128"/>
            </a:xfrm>
            <a:prstGeom prst="straightConnector1">
              <a:avLst/>
            </a:prstGeom>
            <a:noFill/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25768BF-EEE9-46C2-A98B-DAF3762D3366}"/>
              </a:ext>
            </a:extLst>
          </p:cNvPr>
          <p:cNvGrpSpPr/>
          <p:nvPr/>
        </p:nvGrpSpPr>
        <p:grpSpPr>
          <a:xfrm>
            <a:off x="6394833" y="5383546"/>
            <a:ext cx="5172879" cy="1090893"/>
            <a:chOff x="6394833" y="5383546"/>
            <a:chExt cx="5172879" cy="1090893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8F5A47A7-E94F-400D-BDB2-B8F54F2FFD2F}"/>
                </a:ext>
              </a:extLst>
            </p:cNvPr>
            <p:cNvSpPr txBox="1"/>
            <p:nvPr/>
          </p:nvSpPr>
          <p:spPr>
            <a:xfrm>
              <a:off x="6394833" y="5383658"/>
              <a:ext cx="461665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86321CAD-546E-4F5C-8137-60B62E17BF51}"/>
                </a:ext>
              </a:extLst>
            </p:cNvPr>
            <p:cNvSpPr txBox="1"/>
            <p:nvPr/>
          </p:nvSpPr>
          <p:spPr>
            <a:xfrm>
              <a:off x="6444699" y="6113521"/>
              <a:ext cx="316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/>
                <a:t>T</a:t>
              </a:r>
              <a:endParaRPr lang="zh-TW" altLang="en-US" sz="1400" b="1" dirty="0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826FF5DE-2255-4182-8904-B4B05FD17B84}"/>
                </a:ext>
              </a:extLst>
            </p:cNvPr>
            <p:cNvSpPr/>
            <p:nvPr/>
          </p:nvSpPr>
          <p:spPr>
            <a:xfrm>
              <a:off x="6912067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N</a:t>
              </a:r>
              <a:r>
                <a:rPr lang="en-US" altLang="zh-TW" sz="900" baseline="-25000" dirty="0"/>
                <a:t>PF</a:t>
              </a:r>
              <a:r>
                <a:rPr lang="en-US" altLang="zh-TW" sz="900" baseline="-40000" dirty="0"/>
                <a:t>(T-1)</a:t>
              </a:r>
              <a:r>
                <a:rPr lang="en-US" altLang="zh-TW" sz="900" dirty="0"/>
                <a:t>*(1-P1-P3)</a:t>
              </a:r>
              <a:endParaRPr lang="zh-TW" altLang="en-US" sz="900" dirty="0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DA58E624-AF5C-477F-8D02-FD4154BBDDA5}"/>
                </a:ext>
              </a:extLst>
            </p:cNvPr>
            <p:cNvSpPr/>
            <p:nvPr/>
          </p:nvSpPr>
          <p:spPr>
            <a:xfrm>
              <a:off x="8554398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[N</a:t>
              </a:r>
              <a:r>
                <a:rPr lang="en-US" altLang="zh-TW" sz="900" baseline="-25000" dirty="0"/>
                <a:t>PF</a:t>
              </a:r>
              <a:r>
                <a:rPr lang="en-US" altLang="zh-TW" sz="900" baseline="-40000" dirty="0"/>
                <a:t>(T-1)</a:t>
              </a:r>
              <a:r>
                <a:rPr lang="en-US" altLang="zh-TW" sz="900" dirty="0"/>
                <a:t>*p1)]</a:t>
              </a:r>
            </a:p>
            <a:p>
              <a:pPr algn="ctr"/>
              <a:r>
                <a:rPr lang="en-US" altLang="zh-TW" sz="900" dirty="0"/>
                <a:t>+[N</a:t>
              </a:r>
              <a:r>
                <a:rPr lang="en-US" altLang="zh-TW" sz="900" baseline="-25000" dirty="0"/>
                <a:t>PD</a:t>
              </a:r>
              <a:r>
                <a:rPr lang="en-US" altLang="zh-TW" sz="900" baseline="-40000" dirty="0"/>
                <a:t>(T-1)</a:t>
              </a:r>
              <a:r>
                <a:rPr lang="en-US" altLang="zh-TW" sz="900" dirty="0"/>
                <a:t>*(1-p2)]</a:t>
              </a:r>
              <a:endParaRPr lang="zh-TW" altLang="en-US" sz="900" dirty="0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CA80B568-75CC-4262-9F83-B6AC7933EC9D}"/>
                </a:ext>
              </a:extLst>
            </p:cNvPr>
            <p:cNvSpPr/>
            <p:nvPr/>
          </p:nvSpPr>
          <p:spPr>
            <a:xfrm>
              <a:off x="10190976" y="6035923"/>
              <a:ext cx="1376736" cy="43851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/>
                <a:t>N</a:t>
              </a:r>
              <a:r>
                <a:rPr lang="en-US" altLang="zh-TW" sz="800" baseline="-25000" dirty="0"/>
                <a:t>D</a:t>
              </a:r>
              <a:r>
                <a:rPr lang="en-US" altLang="zh-TW" sz="800" baseline="-40000" dirty="0"/>
                <a:t>(T-1)</a:t>
              </a:r>
              <a:r>
                <a:rPr lang="en-US" altLang="zh-TW" sz="800" dirty="0"/>
                <a:t>+(N</a:t>
              </a:r>
              <a:r>
                <a:rPr lang="en-US" altLang="zh-TW" sz="800" baseline="-25000" dirty="0"/>
                <a:t>PF</a:t>
              </a:r>
              <a:r>
                <a:rPr lang="en-US" altLang="zh-TW" sz="800" baseline="-40000" dirty="0"/>
                <a:t>(T-1)</a:t>
              </a:r>
              <a:r>
                <a:rPr lang="en-US" altLang="zh-TW" sz="800" dirty="0"/>
                <a:t>*p3)</a:t>
              </a:r>
            </a:p>
            <a:p>
              <a:pPr algn="ctr"/>
              <a:r>
                <a:rPr lang="en-US" altLang="zh-TW" sz="800" dirty="0"/>
                <a:t>+(N</a:t>
              </a:r>
              <a:r>
                <a:rPr lang="en-US" altLang="zh-TW" sz="800" baseline="-25000" dirty="0"/>
                <a:t>PD</a:t>
              </a:r>
              <a:r>
                <a:rPr lang="en-US" altLang="zh-TW" sz="800" baseline="-40000" dirty="0"/>
                <a:t>(T-1)</a:t>
              </a:r>
              <a:r>
                <a:rPr lang="en-US" altLang="zh-TW" sz="800" dirty="0"/>
                <a:t>*p2)</a:t>
              </a:r>
              <a:endParaRPr lang="zh-TW" altLang="en-US" sz="800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E480F87D-168F-4827-97B0-5203D3DA4080}"/>
                </a:ext>
              </a:extLst>
            </p:cNvPr>
            <p:cNvSpPr txBox="1"/>
            <p:nvPr/>
          </p:nvSpPr>
          <p:spPr>
            <a:xfrm>
              <a:off x="7433112" y="5383546"/>
              <a:ext cx="461665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22DD0A4A-EB59-4D5C-B11C-632B79F587FE}"/>
                </a:ext>
              </a:extLst>
            </p:cNvPr>
            <p:cNvSpPr txBox="1"/>
            <p:nvPr/>
          </p:nvSpPr>
          <p:spPr>
            <a:xfrm>
              <a:off x="9085436" y="5396424"/>
              <a:ext cx="461665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2FB1FCAB-7959-424F-A1A4-D48D0D72A7AB}"/>
                </a:ext>
              </a:extLst>
            </p:cNvPr>
            <p:cNvSpPr txBox="1"/>
            <p:nvPr/>
          </p:nvSpPr>
          <p:spPr>
            <a:xfrm>
              <a:off x="10715434" y="5390768"/>
              <a:ext cx="461665" cy="516618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TW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…….</a:t>
              </a:r>
              <a:endParaRPr lang="zh-TW" altLang="en-US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DB5AD02-B561-48D7-9F60-76D29746C72F}"/>
              </a:ext>
            </a:extLst>
          </p:cNvPr>
          <p:cNvGrpSpPr/>
          <p:nvPr/>
        </p:nvGrpSpPr>
        <p:grpSpPr>
          <a:xfrm>
            <a:off x="6168927" y="2815865"/>
            <a:ext cx="5403884" cy="1142595"/>
            <a:chOff x="6168927" y="2815865"/>
            <a:chExt cx="5403884" cy="1142595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3F0A153-34F2-4DA4-986A-4603B1D76C20}"/>
                </a:ext>
              </a:extLst>
            </p:cNvPr>
            <p:cNvGrpSpPr/>
            <p:nvPr/>
          </p:nvGrpSpPr>
          <p:grpSpPr>
            <a:xfrm>
              <a:off x="6168927" y="2815865"/>
              <a:ext cx="5403884" cy="1142595"/>
              <a:chOff x="6168927" y="2815865"/>
              <a:chExt cx="5403884" cy="1142595"/>
            </a:xfrm>
          </p:grpSpPr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82514C9-B2B9-4265-BEFC-3BAC0139CCA3}"/>
                  </a:ext>
                </a:extLst>
              </p:cNvPr>
              <p:cNvSpPr txBox="1"/>
              <p:nvPr/>
            </p:nvSpPr>
            <p:spPr>
              <a:xfrm>
                <a:off x="6790908" y="3121561"/>
                <a:ext cx="16789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(1) Progression-free </a:t>
                </a:r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8D190334-5FA2-4DA2-9D1C-4155452C7402}"/>
                  </a:ext>
                </a:extLst>
              </p:cNvPr>
              <p:cNvSpPr txBox="1"/>
              <p:nvPr/>
            </p:nvSpPr>
            <p:spPr>
              <a:xfrm>
                <a:off x="8328643" y="3123434"/>
                <a:ext cx="1882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(2) Progressed disease 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2024FD9-5D46-4917-BFFF-0FF2E352681E}"/>
                  </a:ext>
                </a:extLst>
              </p:cNvPr>
              <p:cNvSpPr txBox="1"/>
              <p:nvPr/>
            </p:nvSpPr>
            <p:spPr>
              <a:xfrm>
                <a:off x="10432723" y="3121560"/>
                <a:ext cx="8771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(3) Death</a:t>
                </a:r>
                <a:endParaRPr lang="zh-TW" altLang="en-US" sz="1400" b="1" dirty="0"/>
              </a:p>
            </p:txBody>
          </p:sp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43F7353-86E6-410C-B01A-C0C2D75C10A5}"/>
                  </a:ext>
                </a:extLst>
              </p:cNvPr>
              <p:cNvSpPr txBox="1"/>
              <p:nvPr/>
            </p:nvSpPr>
            <p:spPr>
              <a:xfrm>
                <a:off x="6168927" y="3614234"/>
                <a:ext cx="7033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/>
                  <a:t>Cycle 0</a:t>
                </a:r>
                <a:endParaRPr lang="zh-TW" altLang="en-US" sz="1400" b="1" dirty="0"/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881550B8-4AD4-4AE9-AF4F-2F2EA1C2E0B1}"/>
                  </a:ext>
                </a:extLst>
              </p:cNvPr>
              <p:cNvSpPr/>
              <p:nvPr/>
            </p:nvSpPr>
            <p:spPr>
              <a:xfrm>
                <a:off x="6915871" y="3519944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b="1" dirty="0"/>
                  <a:t>1000</a:t>
                </a:r>
                <a:endParaRPr lang="zh-TW" altLang="en-US" sz="1400" b="1" dirty="0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3D26AB79-CD38-4602-920F-2C8FDEA859AE}"/>
                  </a:ext>
                </a:extLst>
              </p:cNvPr>
              <p:cNvSpPr/>
              <p:nvPr/>
            </p:nvSpPr>
            <p:spPr>
              <a:xfrm>
                <a:off x="8555973" y="3519944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b="1" dirty="0"/>
                  <a:t>0</a:t>
                </a:r>
                <a:endParaRPr lang="zh-TW" altLang="en-US" sz="1400" b="1" dirty="0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60C39876-18EE-4BC7-B430-AE900DF1920B}"/>
                  </a:ext>
                </a:extLst>
              </p:cNvPr>
              <p:cNvSpPr/>
              <p:nvPr/>
            </p:nvSpPr>
            <p:spPr>
              <a:xfrm>
                <a:off x="10196075" y="3519944"/>
                <a:ext cx="1376736" cy="43851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b="1" dirty="0"/>
                  <a:t>0</a:t>
                </a:r>
                <a:endParaRPr lang="zh-TW" altLang="en-US" sz="1400" b="1" dirty="0"/>
              </a:p>
            </p:txBody>
          </p:sp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5BF754CD-82C7-4F94-A0F4-D838D2514728}"/>
                  </a:ext>
                </a:extLst>
              </p:cNvPr>
              <p:cNvSpPr txBox="1"/>
              <p:nvPr/>
            </p:nvSpPr>
            <p:spPr>
              <a:xfrm>
                <a:off x="8509687" y="2815865"/>
                <a:ext cx="1426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u="sng" dirty="0"/>
                  <a:t>3 health states</a:t>
                </a:r>
                <a:endParaRPr lang="zh-TW" altLang="en-US" sz="1600" b="1" u="sng" dirty="0"/>
              </a:p>
            </p:txBody>
          </p:sp>
        </p:grpSp>
        <p:pic>
          <p:nvPicPr>
            <p:cNvPr id="123" name="圖形 122" descr="一群女人 以實心填滿">
              <a:extLst>
                <a:ext uri="{FF2B5EF4-FFF2-40B4-BE49-F238E27FC236}">
                  <a16:creationId xmlns:a16="http://schemas.microsoft.com/office/drawing/2014/main" id="{49DAB51A-FA81-4F12-9CAC-B49E97E86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677" y="3498881"/>
              <a:ext cx="448360" cy="448360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F63B5D-23C3-52BB-49C2-C6DDFAEC9F4B}"/>
              </a:ext>
            </a:extLst>
          </p:cNvPr>
          <p:cNvSpPr txBox="1"/>
          <p:nvPr/>
        </p:nvSpPr>
        <p:spPr>
          <a:xfrm>
            <a:off x="10660027" y="0"/>
            <a:ext cx="1534394" cy="707886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Case 1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1A7EFD-33B1-1D61-F67C-58CDDD21F0CC}"/>
              </a:ext>
            </a:extLst>
          </p:cNvPr>
          <p:cNvSpPr/>
          <p:nvPr/>
        </p:nvSpPr>
        <p:spPr>
          <a:xfrm>
            <a:off x="4371501" y="1241646"/>
            <a:ext cx="3357418" cy="33855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77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62" grpId="0"/>
      <p:bldP spid="163" grpId="0"/>
      <p:bldP spid="164" grpId="0"/>
      <p:bldP spid="166" grpId="0"/>
      <p:bldP spid="246" grpId="0"/>
      <p:bldP spid="5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0DF21F57781041AA42270413CB8915" ma:contentTypeVersion="2" ma:contentTypeDescription="Create a new document." ma:contentTypeScope="" ma:versionID="e54f4944889b60c72616a96d768e1a19">
  <xsd:schema xmlns:xsd="http://www.w3.org/2001/XMLSchema" xmlns:xs="http://www.w3.org/2001/XMLSchema" xmlns:p="http://schemas.microsoft.com/office/2006/metadata/properties" xmlns:ns2="e4556d8e-5fd9-4abb-b09a-67743dd80b6d" targetNamespace="http://schemas.microsoft.com/office/2006/metadata/properties" ma:root="true" ma:fieldsID="ac75c9dd17b8ae319a4bd18af8eb9fd8" ns2:_="">
    <xsd:import namespace="e4556d8e-5fd9-4abb-b09a-67743dd80b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56d8e-5fd9-4abb-b09a-67743dd80b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1FDA82-F638-4E14-8DC9-274B3A6480BE}">
  <ds:schemaRefs>
    <ds:schemaRef ds:uri="e4556d8e-5fd9-4abb-b09a-67743dd80b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9A4FD4-88A5-44A1-9623-298CEF840C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65C482-9F68-4AA0-8B1E-1B2A761CF92B}">
  <ds:schemaRefs>
    <ds:schemaRef ds:uri="e4556d8e-5fd9-4abb-b09a-67743dd80b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2027</Words>
  <Application>Microsoft Office PowerPoint</Application>
  <PresentationFormat>寬螢幕</PresentationFormat>
  <Paragraphs>328</Paragraphs>
  <Slides>36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Söhne</vt:lpstr>
      <vt:lpstr>YouTube Sans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1. Time-dependence (cont.)  2. Uncertainty</vt:lpstr>
      <vt:lpstr>Agenda 20231031</vt:lpstr>
      <vt:lpstr>Exercise 3.5 Hip Fracture</vt:lpstr>
      <vt:lpstr>PowerPoint 簡報</vt:lpstr>
      <vt:lpstr>PowerPoint 簡報</vt:lpstr>
      <vt:lpstr>PowerPoint 簡報</vt:lpstr>
      <vt:lpstr>Uncertainty in decision model</vt:lpstr>
      <vt:lpstr>PowerPoint 簡報</vt:lpstr>
      <vt:lpstr>PowerPoint 簡報</vt:lpstr>
      <vt:lpstr>PowerPoint 簡報</vt:lpstr>
      <vt:lpstr>PowerPoint 簡報</vt:lpstr>
      <vt:lpstr>PowerPoint 簡報</vt:lpstr>
      <vt:lpstr>Partitioned Survival Model</vt:lpstr>
      <vt:lpstr>Partitioned Survival Model</vt:lpstr>
      <vt:lpstr>PowerPoint 簡報</vt:lpstr>
      <vt:lpstr>PowerPoint 簡報</vt:lpstr>
      <vt:lpstr>PowerPoint 簡報</vt:lpstr>
      <vt:lpstr>Q1: When we make decisions based on point estimates in cost-effectiveness analysis, what potential issues or concerns are there?</vt:lpstr>
      <vt:lpstr> </vt:lpstr>
      <vt:lpstr>PowerPoint 簡報</vt:lpstr>
      <vt:lpstr>PowerPoint 簡報</vt:lpstr>
      <vt:lpstr>Partitioned Survival Model</vt:lpstr>
      <vt:lpstr>PowerPoint 簡報</vt:lpstr>
      <vt:lpstr> </vt:lpstr>
      <vt:lpstr>PowerPoint 簡報</vt:lpstr>
      <vt:lpstr>Q2. What are bias, variability, heterogeneity, uncertainty? </vt:lpstr>
      <vt:lpstr>Box 2.1. Key concept in understanding uncertainty and heterogeneity in decision models for cost-effectiveness analysis </vt:lpstr>
      <vt:lpstr>PowerPoint 簡報</vt:lpstr>
      <vt:lpstr>PowerPoint 簡報</vt:lpstr>
      <vt:lpstr>PowerPoint 簡報</vt:lpstr>
      <vt:lpstr>PowerPoint 簡報</vt:lpstr>
      <vt:lpstr>PowerPoint 簡報</vt:lpstr>
      <vt:lpstr>An analogy with regression(Briggs, page 83)</vt:lpstr>
      <vt:lpstr>Q3: what should we focus on in CEA analysis?</vt:lpstr>
      <vt:lpstr>PowerPoint 簡報</vt:lpstr>
      <vt:lpstr>Q4: how to handle heterogeneity?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蔡憶文</cp:lastModifiedBy>
  <cp:revision>15</cp:revision>
  <dcterms:created xsi:type="dcterms:W3CDTF">2021-09-26T11:47:25Z</dcterms:created>
  <dcterms:modified xsi:type="dcterms:W3CDTF">2023-10-30T08:35:32Z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0x010100CD0DF21F57781041AA42270413CB8915</vt:lpwstr>
  </property>
</Properties>
</file>